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98" r:id="rId2"/>
    <p:sldId id="281" r:id="rId3"/>
    <p:sldId id="503" r:id="rId4"/>
    <p:sldId id="504" r:id="rId5"/>
    <p:sldId id="523" r:id="rId6"/>
    <p:sldId id="342" r:id="rId7"/>
    <p:sldId id="502" r:id="rId8"/>
    <p:sldId id="510" r:id="rId9"/>
    <p:sldId id="511" r:id="rId10"/>
    <p:sldId id="513" r:id="rId11"/>
    <p:sldId id="514" r:id="rId12"/>
    <p:sldId id="505" r:id="rId13"/>
    <p:sldId id="488" r:id="rId14"/>
    <p:sldId id="507" r:id="rId15"/>
    <p:sldId id="515" r:id="rId16"/>
    <p:sldId id="516" r:id="rId17"/>
    <p:sldId id="517" r:id="rId18"/>
    <p:sldId id="519" r:id="rId19"/>
    <p:sldId id="520" r:id="rId20"/>
    <p:sldId id="506" r:id="rId21"/>
    <p:sldId id="521" r:id="rId22"/>
    <p:sldId id="522" r:id="rId23"/>
  </p:sldIdLst>
  <p:sldSz cx="9906000" cy="6858000" type="A4"/>
  <p:notesSz cx="6797675" cy="9926638"/>
  <p:custShowLst>
    <p:custShow name="Diaporama personnalisé 1" id="0">
      <p:sldLst>
        <p:sld r:id="rId8"/>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3CB3639-DEF6-4778-B395-80D53E32B2F9}">
          <p14:sldIdLst>
            <p14:sldId id="398"/>
            <p14:sldId id="281"/>
            <p14:sldId id="503"/>
            <p14:sldId id="504"/>
            <p14:sldId id="523"/>
            <p14:sldId id="342"/>
            <p14:sldId id="502"/>
            <p14:sldId id="510"/>
            <p14:sldId id="511"/>
            <p14:sldId id="513"/>
            <p14:sldId id="514"/>
            <p14:sldId id="505"/>
            <p14:sldId id="488"/>
            <p14:sldId id="507"/>
            <p14:sldId id="515"/>
            <p14:sldId id="516"/>
            <p14:sldId id="517"/>
            <p14:sldId id="519"/>
            <p14:sldId id="520"/>
            <p14:sldId id="506"/>
            <p14:sldId id="521"/>
            <p14:sldId id="522"/>
          </p14:sldIdLst>
        </p14:section>
      </p14:sectionLst>
    </p:ext>
    <p:ext uri="{EFAFB233-063F-42B5-8137-9DF3F51BA10A}">
      <p15:sldGuideLst xmlns:p15="http://schemas.microsoft.com/office/powerpoint/2012/main">
        <p15:guide id="1" orient="horz" pos="201">
          <p15:clr>
            <a:srgbClr val="A4A3A4"/>
          </p15:clr>
        </p15:guide>
        <p15:guide id="2" orient="horz" pos="98">
          <p15:clr>
            <a:srgbClr val="A4A3A4"/>
          </p15:clr>
        </p15:guide>
        <p15:guide id="3" orient="horz" pos="4075">
          <p15:clr>
            <a:srgbClr val="A4A3A4"/>
          </p15:clr>
        </p15:guide>
        <p15:guide id="4" orient="horz" pos="4119">
          <p15:clr>
            <a:srgbClr val="A4A3A4"/>
          </p15:clr>
        </p15:guide>
        <p15:guide id="5" pos="4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rehin" initials="JT" lastIdx="1" clrIdx="0"/>
  <p:cmAuthor id="1" name="marie helene sirop" initials="mh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013D85"/>
    <a:srgbClr val="FF9933"/>
    <a:srgbClr val="FFFFFF"/>
    <a:srgbClr val="000000"/>
    <a:srgbClr val="8AD237"/>
    <a:srgbClr val="5F5F5F"/>
    <a:srgbClr val="FFFFCC"/>
    <a:srgbClr val="FDF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8319" autoAdjust="0"/>
  </p:normalViewPr>
  <p:slideViewPr>
    <p:cSldViewPr snapToGrid="0" showGuides="1">
      <p:cViewPr varScale="1">
        <p:scale>
          <a:sx n="120" d="100"/>
          <a:sy n="120" d="100"/>
        </p:scale>
        <p:origin x="147" y="58"/>
      </p:cViewPr>
      <p:guideLst>
        <p:guide orient="horz" pos="201"/>
        <p:guide orient="horz" pos="98"/>
        <p:guide orient="horz" pos="4075"/>
        <p:guide orient="horz" pos="4119"/>
        <p:guide pos="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8" d="100"/>
          <a:sy n="58" d="100"/>
        </p:scale>
        <p:origin x="2400"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Feuille_de_calcul_Microsoft_Excel13.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Feuille_de_calcul_Microsoft_Excel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5655830780383205"/>
          <c:y val="7.0776394758725339E-2"/>
          <c:w val="0.53539419634031149"/>
          <c:h val="0.88877995109343155"/>
        </c:manualLayout>
      </c:layout>
      <c:barChart>
        <c:barDir val="bar"/>
        <c:grouping val="clustered"/>
        <c:varyColors val="0"/>
        <c:ser>
          <c:idx val="0"/>
          <c:order val="0"/>
          <c:tx>
            <c:strRef>
              <c:f>Feuil1!$B$1</c:f>
              <c:strCache>
                <c:ptCount val="1"/>
                <c:pt idx="0">
                  <c:v>Série 1</c:v>
                </c:pt>
              </c:strCache>
            </c:strRef>
          </c:tx>
          <c:spPr>
            <a:solidFill>
              <a:schemeClr val="tx2"/>
            </a:solidFill>
            <a:ln>
              <a:solidFill>
                <a:schemeClr val="bg1"/>
              </a:solidFill>
            </a:ln>
          </c:spPr>
          <c:invertIfNegative val="0"/>
          <c:dPt>
            <c:idx val="0"/>
            <c:invertIfNegative val="0"/>
            <c:bubble3D val="0"/>
            <c:extLst>
              <c:ext xmlns:c16="http://schemas.microsoft.com/office/drawing/2014/chart" uri="{C3380CC4-5D6E-409C-BE32-E72D297353CC}">
                <c16:uniqueId val="{00000000-58FA-4333-A0BD-5F03E782FAAD}"/>
              </c:ext>
            </c:extLst>
          </c:dPt>
          <c:dPt>
            <c:idx val="1"/>
            <c:invertIfNegative val="0"/>
            <c:bubble3D val="0"/>
            <c:extLst>
              <c:ext xmlns:c16="http://schemas.microsoft.com/office/drawing/2014/chart" uri="{C3380CC4-5D6E-409C-BE32-E72D297353CC}">
                <c16:uniqueId val="{00000001-58FA-4333-A0BD-5F03E782FAAD}"/>
              </c:ext>
            </c:extLst>
          </c:dPt>
          <c:dPt>
            <c:idx val="2"/>
            <c:invertIfNegative val="0"/>
            <c:bubble3D val="0"/>
            <c:extLst>
              <c:ext xmlns:c16="http://schemas.microsoft.com/office/drawing/2014/chart" uri="{C3380CC4-5D6E-409C-BE32-E72D297353CC}">
                <c16:uniqueId val="{00000002-58FA-4333-A0BD-5F03E782FAAD}"/>
              </c:ext>
            </c:extLst>
          </c:dPt>
          <c:dPt>
            <c:idx val="3"/>
            <c:invertIfNegative val="0"/>
            <c:bubble3D val="0"/>
            <c:extLst>
              <c:ext xmlns:c16="http://schemas.microsoft.com/office/drawing/2014/chart" uri="{C3380CC4-5D6E-409C-BE32-E72D297353CC}">
                <c16:uniqueId val="{00000003-58FA-4333-A0BD-5F03E782FAAD}"/>
              </c:ext>
            </c:extLst>
          </c:dPt>
          <c:dPt>
            <c:idx val="4"/>
            <c:invertIfNegative val="0"/>
            <c:bubble3D val="0"/>
            <c:extLst>
              <c:ext xmlns:c16="http://schemas.microsoft.com/office/drawing/2014/chart" uri="{C3380CC4-5D6E-409C-BE32-E72D297353CC}">
                <c16:uniqueId val="{00000004-58FA-4333-A0BD-5F03E782FAAD}"/>
              </c:ext>
            </c:extLst>
          </c:dPt>
          <c:dPt>
            <c:idx val="5"/>
            <c:invertIfNegative val="0"/>
            <c:bubble3D val="0"/>
            <c:extLst>
              <c:ext xmlns:c16="http://schemas.microsoft.com/office/drawing/2014/chart" uri="{C3380CC4-5D6E-409C-BE32-E72D297353CC}">
                <c16:uniqueId val="{00000005-58FA-4333-A0BD-5F03E782FAAD}"/>
              </c:ext>
            </c:extLst>
          </c:dPt>
          <c:dPt>
            <c:idx val="6"/>
            <c:invertIfNegative val="0"/>
            <c:bubble3D val="0"/>
            <c:extLst>
              <c:ext xmlns:c16="http://schemas.microsoft.com/office/drawing/2014/chart" uri="{C3380CC4-5D6E-409C-BE32-E72D297353CC}">
                <c16:uniqueId val="{00000006-58FA-4333-A0BD-5F03E782FAAD}"/>
              </c:ext>
            </c:extLst>
          </c:dPt>
          <c:dPt>
            <c:idx val="7"/>
            <c:invertIfNegative val="0"/>
            <c:bubble3D val="0"/>
            <c:extLst>
              <c:ext xmlns:c16="http://schemas.microsoft.com/office/drawing/2014/chart" uri="{C3380CC4-5D6E-409C-BE32-E72D297353CC}">
                <c16:uniqueId val="{00000007-58FA-4333-A0BD-5F03E782FAAD}"/>
              </c:ext>
            </c:extLst>
          </c:dPt>
          <c:dLbls>
            <c:spPr>
              <a:noFill/>
              <a:ln>
                <a:noFill/>
              </a:ln>
              <a:effectLst/>
            </c:spPr>
            <c:txPr>
              <a:bodyPr/>
              <a:lstStyle/>
              <a:p>
                <a:pPr>
                  <a:defRPr sz="1400" b="1">
                    <a:latin typeface="+mn-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1"/>
                <c:pt idx="0">
                  <c:v>AUCUN</c:v>
                </c:pt>
              </c:strCache>
            </c:strRef>
          </c:cat>
          <c:val>
            <c:numRef>
              <c:f>Feuil1!$B$2:$B$6</c:f>
              <c:numCache>
                <c:formatCode>0%</c:formatCode>
                <c:ptCount val="5"/>
                <c:pt idx="0">
                  <c:v>0.06</c:v>
                </c:pt>
                <c:pt idx="1">
                  <c:v>0.03</c:v>
                </c:pt>
                <c:pt idx="2">
                  <c:v>0.06</c:v>
                </c:pt>
                <c:pt idx="3">
                  <c:v>0.52</c:v>
                </c:pt>
                <c:pt idx="4">
                  <c:v>0.88</c:v>
                </c:pt>
              </c:numCache>
            </c:numRef>
          </c:val>
          <c:extLst>
            <c:ext xmlns:c16="http://schemas.microsoft.com/office/drawing/2014/chart" uri="{C3380CC4-5D6E-409C-BE32-E72D297353CC}">
              <c16:uniqueId val="{00000008-58FA-4333-A0BD-5F03E782FAAD}"/>
            </c:ext>
          </c:extLst>
        </c:ser>
        <c:dLbls>
          <c:showLegendKey val="0"/>
          <c:showVal val="1"/>
          <c:showCatName val="0"/>
          <c:showSerName val="0"/>
          <c:showPercent val="0"/>
          <c:showBubbleSize val="0"/>
        </c:dLbls>
        <c:gapWidth val="150"/>
        <c:axId val="70436352"/>
        <c:axId val="70443392"/>
      </c:barChart>
      <c:catAx>
        <c:axId val="70436352"/>
        <c:scaling>
          <c:orientation val="minMax"/>
        </c:scaling>
        <c:delete val="0"/>
        <c:axPos val="l"/>
        <c:numFmt formatCode="General" sourceLinked="0"/>
        <c:majorTickMark val="out"/>
        <c:minorTickMark val="none"/>
        <c:tickLblPos val="nextTo"/>
        <c:txPr>
          <a:bodyPr/>
          <a:lstStyle/>
          <a:p>
            <a:pPr>
              <a:defRPr sz="1400" b="1">
                <a:latin typeface="+mj-lt"/>
                <a:cs typeface="Tahoma"/>
              </a:defRPr>
            </a:pPr>
            <a:endParaRPr lang="fr-FR"/>
          </a:p>
        </c:txPr>
        <c:crossAx val="70443392"/>
        <c:crosses val="autoZero"/>
        <c:auto val="1"/>
        <c:lblAlgn val="ctr"/>
        <c:lblOffset val="100"/>
        <c:noMultiLvlLbl val="0"/>
      </c:catAx>
      <c:valAx>
        <c:axId val="70443392"/>
        <c:scaling>
          <c:orientation val="minMax"/>
        </c:scaling>
        <c:delete val="1"/>
        <c:axPos val="b"/>
        <c:numFmt formatCode="0%" sourceLinked="1"/>
        <c:majorTickMark val="out"/>
        <c:minorTickMark val="none"/>
        <c:tickLblPos val="nextTo"/>
        <c:crossAx val="70436352"/>
        <c:crosses val="autoZero"/>
        <c:crossBetween val="between"/>
      </c:valAx>
      <c:spPr>
        <a:noFill/>
        <a:ln w="25400">
          <a:noFill/>
        </a:ln>
      </c:spPr>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5655830780383205"/>
          <c:y val="7.0776394758725339E-2"/>
          <c:w val="0.53539419634031149"/>
          <c:h val="0.88877995109343155"/>
        </c:manualLayout>
      </c:layout>
      <c:barChart>
        <c:barDir val="bar"/>
        <c:grouping val="clustered"/>
        <c:varyColors val="0"/>
        <c:ser>
          <c:idx val="0"/>
          <c:order val="0"/>
          <c:tx>
            <c:strRef>
              <c:f>Feuil1!$B$1</c:f>
              <c:strCache>
                <c:ptCount val="1"/>
                <c:pt idx="0">
                  <c:v>Série 1</c:v>
                </c:pt>
              </c:strCache>
            </c:strRef>
          </c:tx>
          <c:spPr>
            <a:solidFill>
              <a:schemeClr val="tx2"/>
            </a:solidFill>
            <a:ln>
              <a:solidFill>
                <a:schemeClr val="bg1"/>
              </a:solidFill>
            </a:ln>
          </c:spPr>
          <c:invertIfNegative val="0"/>
          <c:dPt>
            <c:idx val="0"/>
            <c:invertIfNegative val="0"/>
            <c:bubble3D val="0"/>
            <c:extLst>
              <c:ext xmlns:c16="http://schemas.microsoft.com/office/drawing/2014/chart" uri="{C3380CC4-5D6E-409C-BE32-E72D297353CC}">
                <c16:uniqueId val="{00000000-58FA-4333-A0BD-5F03E782FAAD}"/>
              </c:ext>
            </c:extLst>
          </c:dPt>
          <c:dPt>
            <c:idx val="1"/>
            <c:invertIfNegative val="0"/>
            <c:bubble3D val="0"/>
            <c:extLst>
              <c:ext xmlns:c16="http://schemas.microsoft.com/office/drawing/2014/chart" uri="{C3380CC4-5D6E-409C-BE32-E72D297353CC}">
                <c16:uniqueId val="{00000001-58FA-4333-A0BD-5F03E782FAAD}"/>
              </c:ext>
            </c:extLst>
          </c:dPt>
          <c:dPt>
            <c:idx val="2"/>
            <c:invertIfNegative val="0"/>
            <c:bubble3D val="0"/>
            <c:extLst>
              <c:ext xmlns:c16="http://schemas.microsoft.com/office/drawing/2014/chart" uri="{C3380CC4-5D6E-409C-BE32-E72D297353CC}">
                <c16:uniqueId val="{00000002-58FA-4333-A0BD-5F03E782FAAD}"/>
              </c:ext>
            </c:extLst>
          </c:dPt>
          <c:dPt>
            <c:idx val="3"/>
            <c:invertIfNegative val="0"/>
            <c:bubble3D val="0"/>
            <c:extLst>
              <c:ext xmlns:c16="http://schemas.microsoft.com/office/drawing/2014/chart" uri="{C3380CC4-5D6E-409C-BE32-E72D297353CC}">
                <c16:uniqueId val="{00000003-58FA-4333-A0BD-5F03E782FAAD}"/>
              </c:ext>
            </c:extLst>
          </c:dPt>
          <c:dPt>
            <c:idx val="4"/>
            <c:invertIfNegative val="0"/>
            <c:bubble3D val="0"/>
            <c:extLst>
              <c:ext xmlns:c16="http://schemas.microsoft.com/office/drawing/2014/chart" uri="{C3380CC4-5D6E-409C-BE32-E72D297353CC}">
                <c16:uniqueId val="{00000004-58FA-4333-A0BD-5F03E782FAAD}"/>
              </c:ext>
            </c:extLst>
          </c:dPt>
          <c:dPt>
            <c:idx val="5"/>
            <c:invertIfNegative val="0"/>
            <c:bubble3D val="0"/>
            <c:extLst>
              <c:ext xmlns:c16="http://schemas.microsoft.com/office/drawing/2014/chart" uri="{C3380CC4-5D6E-409C-BE32-E72D297353CC}">
                <c16:uniqueId val="{00000005-58FA-4333-A0BD-5F03E782FAAD}"/>
              </c:ext>
            </c:extLst>
          </c:dPt>
          <c:dPt>
            <c:idx val="6"/>
            <c:invertIfNegative val="0"/>
            <c:bubble3D val="0"/>
            <c:extLst>
              <c:ext xmlns:c16="http://schemas.microsoft.com/office/drawing/2014/chart" uri="{C3380CC4-5D6E-409C-BE32-E72D297353CC}">
                <c16:uniqueId val="{00000006-58FA-4333-A0BD-5F03E782FAAD}"/>
              </c:ext>
            </c:extLst>
          </c:dPt>
          <c:dPt>
            <c:idx val="7"/>
            <c:invertIfNegative val="0"/>
            <c:bubble3D val="0"/>
            <c:extLst>
              <c:ext xmlns:c16="http://schemas.microsoft.com/office/drawing/2014/chart" uri="{C3380CC4-5D6E-409C-BE32-E72D297353CC}">
                <c16:uniqueId val="{00000007-58FA-4333-A0BD-5F03E782FAAD}"/>
              </c:ext>
            </c:extLst>
          </c:dPt>
          <c:dLbls>
            <c:spPr>
              <a:noFill/>
              <a:ln>
                <a:noFill/>
              </a:ln>
              <a:effectLst/>
            </c:spPr>
            <c:txPr>
              <a:bodyPr/>
              <a:lstStyle/>
              <a:p>
                <a:pPr>
                  <a:defRPr sz="1400" b="1">
                    <a:latin typeface="+mn-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Eviter pollution</c:v>
                </c:pt>
                <c:pt idx="1">
                  <c:v>Plus rapide que VP</c:v>
                </c:pt>
                <c:pt idx="2">
                  <c:v>Eviter le stationnement</c:v>
                </c:pt>
                <c:pt idx="3">
                  <c:v>Pas de voiture/permis</c:v>
                </c:pt>
                <c:pt idx="4">
                  <c:v>Moins cher que VP</c:v>
                </c:pt>
              </c:strCache>
            </c:strRef>
          </c:cat>
          <c:val>
            <c:numRef>
              <c:f>Feuil1!$B$2:$B$6</c:f>
              <c:numCache>
                <c:formatCode>0%</c:formatCode>
                <c:ptCount val="5"/>
                <c:pt idx="0">
                  <c:v>0.23</c:v>
                </c:pt>
                <c:pt idx="1">
                  <c:v>0.31</c:v>
                </c:pt>
                <c:pt idx="2">
                  <c:v>0.42</c:v>
                </c:pt>
                <c:pt idx="3">
                  <c:v>0.44</c:v>
                </c:pt>
                <c:pt idx="4">
                  <c:v>0.6</c:v>
                </c:pt>
              </c:numCache>
            </c:numRef>
          </c:val>
          <c:extLst>
            <c:ext xmlns:c16="http://schemas.microsoft.com/office/drawing/2014/chart" uri="{C3380CC4-5D6E-409C-BE32-E72D297353CC}">
              <c16:uniqueId val="{00000008-58FA-4333-A0BD-5F03E782FAAD}"/>
            </c:ext>
          </c:extLst>
        </c:ser>
        <c:dLbls>
          <c:showLegendKey val="0"/>
          <c:showVal val="1"/>
          <c:showCatName val="0"/>
          <c:showSerName val="0"/>
          <c:showPercent val="0"/>
          <c:showBubbleSize val="0"/>
        </c:dLbls>
        <c:gapWidth val="150"/>
        <c:axId val="87884928"/>
        <c:axId val="87887872"/>
      </c:barChart>
      <c:catAx>
        <c:axId val="87884928"/>
        <c:scaling>
          <c:orientation val="minMax"/>
        </c:scaling>
        <c:delete val="0"/>
        <c:axPos val="l"/>
        <c:numFmt formatCode="General" sourceLinked="0"/>
        <c:majorTickMark val="out"/>
        <c:minorTickMark val="none"/>
        <c:tickLblPos val="nextTo"/>
        <c:txPr>
          <a:bodyPr/>
          <a:lstStyle/>
          <a:p>
            <a:pPr>
              <a:defRPr sz="1400" b="1">
                <a:latin typeface="+mj-lt"/>
                <a:cs typeface="Tahoma"/>
              </a:defRPr>
            </a:pPr>
            <a:endParaRPr lang="fr-FR"/>
          </a:p>
        </c:txPr>
        <c:crossAx val="87887872"/>
        <c:crosses val="autoZero"/>
        <c:auto val="1"/>
        <c:lblAlgn val="ctr"/>
        <c:lblOffset val="100"/>
        <c:noMultiLvlLbl val="0"/>
      </c:catAx>
      <c:valAx>
        <c:axId val="87887872"/>
        <c:scaling>
          <c:orientation val="minMax"/>
        </c:scaling>
        <c:delete val="1"/>
        <c:axPos val="b"/>
        <c:numFmt formatCode="0%" sourceLinked="1"/>
        <c:majorTickMark val="out"/>
        <c:minorTickMark val="none"/>
        <c:tickLblPos val="nextTo"/>
        <c:crossAx val="87884928"/>
        <c:crosses val="autoZero"/>
        <c:crossBetween val="between"/>
      </c:valAx>
      <c:spPr>
        <a:noFill/>
        <a:ln w="25400">
          <a:noFill/>
        </a:ln>
      </c:spPr>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66378685107662"/>
          <c:y val="9.0599294765397145E-2"/>
          <c:w val="0.53533621314892332"/>
          <c:h val="0.85094080166541031"/>
        </c:manualLayout>
      </c:layout>
      <c:barChart>
        <c:barDir val="bar"/>
        <c:grouping val="percentStacked"/>
        <c:varyColors val="0"/>
        <c:ser>
          <c:idx val="0"/>
          <c:order val="0"/>
          <c:tx>
            <c:strRef>
              <c:f>Feuil1!$B$1</c:f>
              <c:strCache>
                <c:ptCount val="1"/>
                <c:pt idx="0">
                  <c:v>Oui Tout à fait incitatif</c:v>
                </c:pt>
              </c:strCache>
            </c:strRef>
          </c:tx>
          <c:spPr>
            <a:noFill/>
            <a:ln w="25400">
              <a:solidFill>
                <a:sysClr val="window" lastClr="FFFFFF"/>
              </a:solidFill>
            </a:ln>
            <a:effectLst/>
            <a:scene3d>
              <a:camera prst="orthographicFront"/>
              <a:lightRig rig="threePt" dir="t"/>
            </a:scene3d>
            <a:sp3d/>
          </c:spPr>
          <c:invertIfNegative val="0"/>
          <c:dLbls>
            <c:dLbl>
              <c:idx val="0"/>
              <c:layout>
                <c:manualLayout>
                  <c:x val="5.9204908139362912E-3"/>
                  <c:y val="6.627729492313711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BC-4531-83EE-AC2D793468D8}"/>
                </c:ext>
              </c:extLst>
            </c:dLbl>
            <c:dLbl>
              <c:idx val="1"/>
              <c:layout>
                <c:manualLayout>
                  <c:x val="1.2599651931557224E-3"/>
                  <c:y val="-2.3389257378375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BC-4531-83EE-AC2D793468D8}"/>
                </c:ext>
              </c:extLst>
            </c:dLbl>
            <c:dLbl>
              <c:idx val="4"/>
              <c:layout>
                <c:manualLayout>
                  <c:x val="3.3028213801175116E-4"/>
                  <c:y val="-2.3391466621539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BC-4531-83EE-AC2D793468D8}"/>
                </c:ext>
              </c:extLst>
            </c:dLbl>
            <c:dLbl>
              <c:idx val="5"/>
              <c:layout>
                <c:manualLayout>
                  <c:x val="-7.9837631237746206E-17"/>
                  <c:y val="1.84200802452375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BC-4531-83EE-AC2D793468D8}"/>
                </c:ext>
              </c:extLst>
            </c:dLbl>
            <c:spPr>
              <a:noFill/>
              <a:ln>
                <a:noFill/>
              </a:ln>
              <a:effectLst/>
            </c:spPr>
            <c:txPr>
              <a:bodyPr/>
              <a:lstStyle/>
              <a:p>
                <a:pPr>
                  <a:defRPr sz="1100" b="1">
                    <a:solidFill>
                      <a:srgbClr val="009900"/>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Feuil1!$A$2:$A$15</c:f>
              <c:strCache>
                <c:ptCount val="2"/>
                <c:pt idx="0">
                  <c:v>TC à moins 500m du domicile</c:v>
                </c:pt>
                <c:pt idx="1">
                  <c:v>Voies réservées bus sur axes routiers</c:v>
                </c:pt>
              </c:strCache>
            </c:strRef>
          </c:cat>
          <c:val>
            <c:numRef>
              <c:f>Feuil1!$B$2:$B$15</c:f>
              <c:numCache>
                <c:formatCode>0%</c:formatCode>
                <c:ptCount val="14"/>
                <c:pt idx="0">
                  <c:v>0.57999999999999996</c:v>
                </c:pt>
                <c:pt idx="1">
                  <c:v>0.56000000000000005</c:v>
                </c:pt>
                <c:pt idx="2">
                  <c:v>0.56000000000000005</c:v>
                </c:pt>
                <c:pt idx="3">
                  <c:v>0.53</c:v>
                </c:pt>
                <c:pt idx="4">
                  <c:v>0.53</c:v>
                </c:pt>
                <c:pt idx="5">
                  <c:v>0.52</c:v>
                </c:pt>
                <c:pt idx="6">
                  <c:v>0.5</c:v>
                </c:pt>
                <c:pt idx="7">
                  <c:v>0.48</c:v>
                </c:pt>
                <c:pt idx="8">
                  <c:v>0.45</c:v>
                </c:pt>
                <c:pt idx="9">
                  <c:v>0.42</c:v>
                </c:pt>
                <c:pt idx="10">
                  <c:v>0.41</c:v>
                </c:pt>
                <c:pt idx="11">
                  <c:v>0.4</c:v>
                </c:pt>
                <c:pt idx="12">
                  <c:v>0.4</c:v>
                </c:pt>
                <c:pt idx="13">
                  <c:v>0.34</c:v>
                </c:pt>
              </c:numCache>
            </c:numRef>
          </c:val>
          <c:extLst>
            <c:ext xmlns:c16="http://schemas.microsoft.com/office/drawing/2014/chart" uri="{C3380CC4-5D6E-409C-BE32-E72D297353CC}">
              <c16:uniqueId val="{00000004-6BBC-4531-83EE-AC2D793468D8}"/>
            </c:ext>
          </c:extLst>
        </c:ser>
        <c:dLbls>
          <c:showLegendKey val="0"/>
          <c:showVal val="1"/>
          <c:showCatName val="0"/>
          <c:showSerName val="0"/>
          <c:showPercent val="0"/>
          <c:showBubbleSize val="0"/>
        </c:dLbls>
        <c:gapWidth val="91"/>
        <c:overlap val="100"/>
        <c:axId val="88292352"/>
        <c:axId val="88311680"/>
      </c:barChart>
      <c:catAx>
        <c:axId val="88292352"/>
        <c:scaling>
          <c:orientation val="maxMin"/>
        </c:scaling>
        <c:delete val="1"/>
        <c:axPos val="l"/>
        <c:numFmt formatCode="General" sourceLinked="1"/>
        <c:majorTickMark val="none"/>
        <c:minorTickMark val="none"/>
        <c:tickLblPos val="nextTo"/>
        <c:crossAx val="88311680"/>
        <c:crosses val="autoZero"/>
        <c:auto val="1"/>
        <c:lblAlgn val="ctr"/>
        <c:lblOffset val="100"/>
        <c:tickLblSkip val="1"/>
        <c:noMultiLvlLbl val="0"/>
      </c:catAx>
      <c:valAx>
        <c:axId val="88311680"/>
        <c:scaling>
          <c:orientation val="minMax"/>
        </c:scaling>
        <c:delete val="1"/>
        <c:axPos val="t"/>
        <c:numFmt formatCode="0%" sourceLinked="1"/>
        <c:majorTickMark val="out"/>
        <c:minorTickMark val="none"/>
        <c:tickLblPos val="none"/>
        <c:crossAx val="88292352"/>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466378685107662"/>
          <c:y val="9.0599294765397145E-2"/>
          <c:w val="0.53533621314892332"/>
          <c:h val="0.85094080166541031"/>
        </c:manualLayout>
      </c:layout>
      <c:barChart>
        <c:barDir val="bar"/>
        <c:grouping val="percentStacked"/>
        <c:varyColors val="0"/>
        <c:ser>
          <c:idx val="2"/>
          <c:order val="0"/>
          <c:tx>
            <c:strRef>
              <c:f>Feuil1!$D$1</c:f>
              <c:strCache>
                <c:ptCount val="1"/>
                <c:pt idx="0">
                  <c:v>NON</c:v>
                </c:pt>
              </c:strCache>
            </c:strRef>
          </c:tx>
          <c:spPr>
            <a:solidFill>
              <a:srgbClr val="FF0000"/>
            </a:solidFill>
            <a:ln w="25400">
              <a:solidFill>
                <a:sysClr val="window" lastClr="FFFFFF"/>
              </a:solidFill>
            </a:ln>
            <a:effectLst/>
            <a:scene3d>
              <a:camera prst="orthographicFront"/>
              <a:lightRig rig="threePt" dir="t"/>
            </a:scene3d>
            <a:sp3d/>
          </c:spPr>
          <c:invertIfNegative val="0"/>
          <c:dLbls>
            <c:dLbl>
              <c:idx val="5"/>
              <c:layout>
                <c:manualLayout>
                  <c:x val="-1.2733308321465501E-16"/>
                  <c:y val="3.3430078752842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39-49F6-92ED-D958ABCEF30A}"/>
                </c:ext>
              </c:extLst>
            </c:dLbl>
            <c:spPr>
              <a:noFill/>
              <a:ln>
                <a:noFill/>
              </a:ln>
              <a:effectLst/>
            </c:spPr>
            <c:txPr>
              <a:bodyPr/>
              <a:lstStyle/>
              <a:p>
                <a:pPr>
                  <a:defRPr sz="1200" b="1" i="0">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Feuil1!$A$2:$A$15</c:f>
              <c:strCache>
                <c:ptCount val="14"/>
                <c:pt idx="0">
                  <c:v>TC à moins 500m du domicile</c:v>
                </c:pt>
                <c:pt idx="1">
                  <c:v>Moins de correspondances, un mode bout en bout</c:v>
                </c:pt>
                <c:pt idx="2">
                  <c:v>Un seul titre pour tous les TC</c:v>
                </c:pt>
                <c:pt idx="3">
                  <c:v>Faciliter l'intermodalité</c:v>
                </c:pt>
                <c:pt idx="4">
                  <c:v>Tarifs plus avantageux</c:v>
                </c:pt>
                <c:pt idx="5">
                  <c:v>Parcs relais surveillés</c:v>
                </c:pt>
                <c:pt idx="6">
                  <c:v>Passages plus fréquents bus, TER, …</c:v>
                </c:pt>
                <c:pt idx="7">
                  <c:v>Voies réservées bus sur axes routiers</c:v>
                </c:pt>
                <c:pt idx="8">
                  <c:v>Service TC jusqu'à minuit</c:v>
                </c:pt>
                <c:pt idx="9">
                  <c:v>Info trafic TC en temps réel sur télephone </c:v>
                </c:pt>
                <c:pt idx="10">
                  <c:v>Points cadeaux à chaque voyage </c:v>
                </c:pt>
                <c:pt idx="11">
                  <c:v>Payer par SMS,  en ligne</c:v>
                </c:pt>
                <c:pt idx="12">
                  <c:v>Vidéo surveillance</c:v>
                </c:pt>
                <c:pt idx="13">
                  <c:v>Transporter son vélo</c:v>
                </c:pt>
              </c:strCache>
            </c:strRef>
          </c:cat>
          <c:val>
            <c:numRef>
              <c:f>Feuil1!$D$2:$D$15</c:f>
              <c:numCache>
                <c:formatCode>0%</c:formatCode>
                <c:ptCount val="14"/>
                <c:pt idx="0">
                  <c:v>0.42</c:v>
                </c:pt>
                <c:pt idx="1">
                  <c:v>0.437</c:v>
                </c:pt>
                <c:pt idx="2">
                  <c:v>0.442</c:v>
                </c:pt>
                <c:pt idx="3">
                  <c:v>0.46800000000000003</c:v>
                </c:pt>
                <c:pt idx="4">
                  <c:v>0.47299999999999998</c:v>
                </c:pt>
                <c:pt idx="5">
                  <c:v>0.48</c:v>
                </c:pt>
                <c:pt idx="6">
                  <c:v>0.504</c:v>
                </c:pt>
                <c:pt idx="7">
                  <c:v>0.52400000000000002</c:v>
                </c:pt>
                <c:pt idx="8">
                  <c:v>0.55400000000000005</c:v>
                </c:pt>
                <c:pt idx="9">
                  <c:v>0.57999999999999996</c:v>
                </c:pt>
                <c:pt idx="10">
                  <c:v>0.59399999999999997</c:v>
                </c:pt>
                <c:pt idx="11">
                  <c:v>0.60099999999999998</c:v>
                </c:pt>
                <c:pt idx="12">
                  <c:v>0.59899999999999998</c:v>
                </c:pt>
                <c:pt idx="13">
                  <c:v>0.66200000000000003</c:v>
                </c:pt>
              </c:numCache>
            </c:numRef>
          </c:val>
          <c:extLst>
            <c:ext xmlns:c16="http://schemas.microsoft.com/office/drawing/2014/chart" uri="{C3380CC4-5D6E-409C-BE32-E72D297353CC}">
              <c16:uniqueId val="{0000000D-2039-49F6-92ED-D958ABCEF30A}"/>
            </c:ext>
          </c:extLst>
        </c:ser>
        <c:ser>
          <c:idx val="1"/>
          <c:order val="1"/>
          <c:tx>
            <c:strRef>
              <c:f>Feuil1!$C$1</c:f>
              <c:strCache>
                <c:ptCount val="1"/>
                <c:pt idx="0">
                  <c:v>Oui, Plutôt incitatif</c:v>
                </c:pt>
              </c:strCache>
            </c:strRef>
          </c:tx>
          <c:spPr>
            <a:solidFill>
              <a:srgbClr val="92D050"/>
            </a:solidFill>
            <a:ln w="25400">
              <a:solidFill>
                <a:sysClr val="window" lastClr="FFFFFF"/>
              </a:solidFill>
            </a:ln>
            <a:effectLst/>
            <a:scene3d>
              <a:camera prst="orthographicFront"/>
              <a:lightRig rig="threePt" dir="t"/>
            </a:scene3d>
            <a:sp3d/>
          </c:spPr>
          <c:invertIfNegative val="0"/>
          <c:dLbls>
            <c:dLbl>
              <c:idx val="0"/>
              <c:layout>
                <c:manualLayout>
                  <c:x val="-7.9500133886592614E-4"/>
                  <c:y val="4.617318212978552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39-49F6-92ED-D958ABCEF30A}"/>
                </c:ext>
              </c:extLst>
            </c:dLbl>
            <c:dLbl>
              <c:idx val="1"/>
              <c:layout>
                <c:manualLayout>
                  <c:x val="4.8040477512617799E-3"/>
                  <c:y val="-3.3422181883845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39-49F6-92ED-D958ABCEF30A}"/>
                </c:ext>
              </c:extLst>
            </c:dLbl>
            <c:dLbl>
              <c:idx val="2"/>
              <c:layout>
                <c:manualLayout>
                  <c:x val="8.70966038496691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39-49F6-92ED-D958ABCEF30A}"/>
                </c:ext>
              </c:extLst>
            </c:dLbl>
            <c:dLbl>
              <c:idx val="3"/>
              <c:layout>
                <c:manualLayout>
                  <c:x val="6.53224528872516E-3"/>
                  <c:y val="8.57751827931034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39-49F6-92ED-D958ABCEF30A}"/>
                </c:ext>
              </c:extLst>
            </c:dLbl>
            <c:dLbl>
              <c:idx val="4"/>
              <c:layout>
                <c:manualLayout>
                  <c:x val="2.6268666344051502E-3"/>
                  <c:y val="3.3445872490835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39-49F6-92ED-D958ABCEF30A}"/>
                </c:ext>
              </c:extLst>
            </c:dLbl>
            <c:dLbl>
              <c:idx val="5"/>
              <c:layout>
                <c:manualLayout>
                  <c:x val="-1.46854970604552E-3"/>
                  <c:y val="1.579373799346879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39-49F6-92ED-D958ABCEF30A}"/>
                </c:ext>
              </c:extLst>
            </c:dLbl>
            <c:spPr>
              <a:noFill/>
              <a:ln>
                <a:noFill/>
              </a:ln>
              <a:effectLst/>
            </c:spPr>
            <c:txPr>
              <a:bodyPr/>
              <a:lstStyle/>
              <a:p>
                <a:pPr>
                  <a:defRPr sz="1200" b="1" i="0">
                    <a:solidFill>
                      <a:srgbClr val="000000"/>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Feuil1!$A$2:$A$15</c:f>
              <c:strCache>
                <c:ptCount val="14"/>
                <c:pt idx="0">
                  <c:v>TC à moins 500m du domicile</c:v>
                </c:pt>
                <c:pt idx="1">
                  <c:v>Moins de correspondances, un mode bout en bout</c:v>
                </c:pt>
                <c:pt idx="2">
                  <c:v>Un seul titre pour tous les TC</c:v>
                </c:pt>
                <c:pt idx="3">
                  <c:v>Faciliter l'intermodalité</c:v>
                </c:pt>
                <c:pt idx="4">
                  <c:v>Tarifs plus avantageux</c:v>
                </c:pt>
                <c:pt idx="5">
                  <c:v>Parcs relais surveillés</c:v>
                </c:pt>
                <c:pt idx="6">
                  <c:v>Passages plus fréquents bus, TER, …</c:v>
                </c:pt>
                <c:pt idx="7">
                  <c:v>Voies réservées bus sur axes routiers</c:v>
                </c:pt>
                <c:pt idx="8">
                  <c:v>Service TC jusqu'à minuit</c:v>
                </c:pt>
                <c:pt idx="9">
                  <c:v>Info trafic TC en temps réel sur télephone </c:v>
                </c:pt>
                <c:pt idx="10">
                  <c:v>Points cadeaux à chaque voyage </c:v>
                </c:pt>
                <c:pt idx="11">
                  <c:v>Payer par SMS,  en ligne</c:v>
                </c:pt>
                <c:pt idx="12">
                  <c:v>Vidéo surveillance</c:v>
                </c:pt>
                <c:pt idx="13">
                  <c:v>Transporter son vélo</c:v>
                </c:pt>
              </c:strCache>
            </c:strRef>
          </c:cat>
          <c:val>
            <c:numRef>
              <c:f>Feuil1!$C$2:$C$15</c:f>
              <c:numCache>
                <c:formatCode>0%</c:formatCode>
                <c:ptCount val="14"/>
                <c:pt idx="0">
                  <c:v>0.29399999999999998</c:v>
                </c:pt>
                <c:pt idx="1">
                  <c:v>0.30499999999999999</c:v>
                </c:pt>
                <c:pt idx="2">
                  <c:v>0.29099999999999998</c:v>
                </c:pt>
                <c:pt idx="3">
                  <c:v>0.27800000000000002</c:v>
                </c:pt>
                <c:pt idx="4">
                  <c:v>0.26100000000000001</c:v>
                </c:pt>
                <c:pt idx="5">
                  <c:v>0.28199999999999997</c:v>
                </c:pt>
                <c:pt idx="6">
                  <c:v>0.26500000000000001</c:v>
                </c:pt>
                <c:pt idx="7">
                  <c:v>0.26300000000000001</c:v>
                </c:pt>
                <c:pt idx="8">
                  <c:v>0.24299999999999999</c:v>
                </c:pt>
                <c:pt idx="9">
                  <c:v>0.247</c:v>
                </c:pt>
                <c:pt idx="10">
                  <c:v>0.222</c:v>
                </c:pt>
                <c:pt idx="11">
                  <c:v>0.23200000000000001</c:v>
                </c:pt>
                <c:pt idx="12">
                  <c:v>0.223</c:v>
                </c:pt>
                <c:pt idx="13">
                  <c:v>0.17</c:v>
                </c:pt>
              </c:numCache>
            </c:numRef>
          </c:val>
          <c:extLst>
            <c:ext xmlns:c16="http://schemas.microsoft.com/office/drawing/2014/chart" uri="{C3380CC4-5D6E-409C-BE32-E72D297353CC}">
              <c16:uniqueId val="{0000000B-2039-49F6-92ED-D958ABCEF30A}"/>
            </c:ext>
          </c:extLst>
        </c:ser>
        <c:ser>
          <c:idx val="0"/>
          <c:order val="2"/>
          <c:tx>
            <c:strRef>
              <c:f>Feuil1!$B$1</c:f>
              <c:strCache>
                <c:ptCount val="1"/>
                <c:pt idx="0">
                  <c:v>Oui Tout à fait incitatif</c:v>
                </c:pt>
              </c:strCache>
            </c:strRef>
          </c:tx>
          <c:spPr>
            <a:solidFill>
              <a:srgbClr val="009900"/>
            </a:solidFill>
            <a:ln w="25400">
              <a:solidFill>
                <a:sysClr val="window" lastClr="FFFFFF"/>
              </a:solidFill>
            </a:ln>
            <a:effectLst/>
            <a:scene3d>
              <a:camera prst="orthographicFront"/>
              <a:lightRig rig="threePt" dir="t"/>
            </a:scene3d>
            <a:sp3d/>
          </c:spPr>
          <c:invertIfNegative val="0"/>
          <c:dLbls>
            <c:dLbl>
              <c:idx val="0"/>
              <c:layout>
                <c:manualLayout>
                  <c:x val="5.9204908139362912E-3"/>
                  <c:y val="6.627729492313711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39-49F6-92ED-D958ABCEF30A}"/>
                </c:ext>
              </c:extLst>
            </c:dLbl>
            <c:dLbl>
              <c:idx val="1"/>
              <c:layout>
                <c:manualLayout>
                  <c:x val="1.2599651931557224E-3"/>
                  <c:y val="-2.3389257378375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9-49F6-92ED-D958ABCEF30A}"/>
                </c:ext>
              </c:extLst>
            </c:dLbl>
            <c:dLbl>
              <c:idx val="4"/>
              <c:layout>
                <c:manualLayout>
                  <c:x val="3.3028213801175116E-4"/>
                  <c:y val="-2.3391466621539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9-49F6-92ED-D958ABCEF30A}"/>
                </c:ext>
              </c:extLst>
            </c:dLbl>
            <c:dLbl>
              <c:idx val="5"/>
              <c:layout>
                <c:manualLayout>
                  <c:x val="-7.9837631237746206E-17"/>
                  <c:y val="1.84200802452375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39-49F6-92ED-D958ABCEF30A}"/>
                </c:ext>
              </c:extLst>
            </c:dLbl>
            <c:spPr>
              <a:noFill/>
              <a:ln>
                <a:noFill/>
              </a:ln>
              <a:effectLst/>
            </c:spPr>
            <c:txPr>
              <a:bodyPr/>
              <a:lstStyle/>
              <a:p>
                <a:pPr>
                  <a:defRPr sz="12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Feuil1!$A$2:$A$15</c:f>
              <c:strCache>
                <c:ptCount val="14"/>
                <c:pt idx="0">
                  <c:v>TC à moins 500m du domicile</c:v>
                </c:pt>
                <c:pt idx="1">
                  <c:v>Moins de correspondances, un mode bout en bout</c:v>
                </c:pt>
                <c:pt idx="2">
                  <c:v>Un seul titre pour tous les TC</c:v>
                </c:pt>
                <c:pt idx="3">
                  <c:v>Faciliter l'intermodalité</c:v>
                </c:pt>
                <c:pt idx="4">
                  <c:v>Tarifs plus avantageux</c:v>
                </c:pt>
                <c:pt idx="5">
                  <c:v>Parcs relais surveillés</c:v>
                </c:pt>
                <c:pt idx="6">
                  <c:v>Passages plus fréquents bus, TER, …</c:v>
                </c:pt>
                <c:pt idx="7">
                  <c:v>Voies réservées bus sur axes routiers</c:v>
                </c:pt>
                <c:pt idx="8">
                  <c:v>Service TC jusqu'à minuit</c:v>
                </c:pt>
                <c:pt idx="9">
                  <c:v>Info trafic TC en temps réel sur télephone </c:v>
                </c:pt>
                <c:pt idx="10">
                  <c:v>Points cadeaux à chaque voyage </c:v>
                </c:pt>
                <c:pt idx="11">
                  <c:v>Payer par SMS,  en ligne</c:v>
                </c:pt>
                <c:pt idx="12">
                  <c:v>Vidéo surveillance</c:v>
                </c:pt>
                <c:pt idx="13">
                  <c:v>Transporter son vélo</c:v>
                </c:pt>
              </c:strCache>
            </c:strRef>
          </c:cat>
          <c:val>
            <c:numRef>
              <c:f>Feuil1!$B$2:$B$15</c:f>
              <c:numCache>
                <c:formatCode>0%</c:formatCode>
                <c:ptCount val="14"/>
                <c:pt idx="0">
                  <c:v>0.28699999999999998</c:v>
                </c:pt>
                <c:pt idx="1">
                  <c:v>0.25800000000000001</c:v>
                </c:pt>
                <c:pt idx="2">
                  <c:v>0.26700000000000002</c:v>
                </c:pt>
                <c:pt idx="3">
                  <c:v>0.255</c:v>
                </c:pt>
                <c:pt idx="4">
                  <c:v>0.26600000000000001</c:v>
                </c:pt>
                <c:pt idx="5">
                  <c:v>0.23799999999999999</c:v>
                </c:pt>
                <c:pt idx="6">
                  <c:v>0.23100000000000001</c:v>
                </c:pt>
                <c:pt idx="7">
                  <c:v>0.21199999999999999</c:v>
                </c:pt>
                <c:pt idx="8">
                  <c:v>0.20399999999999999</c:v>
                </c:pt>
                <c:pt idx="9">
                  <c:v>0.17299999999999999</c:v>
                </c:pt>
                <c:pt idx="10">
                  <c:v>0.184</c:v>
                </c:pt>
                <c:pt idx="11">
                  <c:v>0.16700000000000001</c:v>
                </c:pt>
                <c:pt idx="12">
                  <c:v>0.17799999999999999</c:v>
                </c:pt>
                <c:pt idx="13">
                  <c:v>0.16</c:v>
                </c:pt>
              </c:numCache>
            </c:numRef>
          </c:val>
          <c:extLst>
            <c:ext xmlns:c16="http://schemas.microsoft.com/office/drawing/2014/chart" uri="{C3380CC4-5D6E-409C-BE32-E72D297353CC}">
              <c16:uniqueId val="{00000004-2039-49F6-92ED-D958ABCEF30A}"/>
            </c:ext>
          </c:extLst>
        </c:ser>
        <c:dLbls>
          <c:showLegendKey val="0"/>
          <c:showVal val="1"/>
          <c:showCatName val="0"/>
          <c:showSerName val="0"/>
          <c:showPercent val="0"/>
          <c:showBubbleSize val="0"/>
        </c:dLbls>
        <c:gapWidth val="91"/>
        <c:overlap val="100"/>
        <c:axId val="88643072"/>
        <c:axId val="88644608"/>
      </c:barChart>
      <c:catAx>
        <c:axId val="88643072"/>
        <c:scaling>
          <c:orientation val="maxMin"/>
        </c:scaling>
        <c:delete val="0"/>
        <c:axPos val="l"/>
        <c:numFmt formatCode="General" sourceLinked="1"/>
        <c:majorTickMark val="none"/>
        <c:minorTickMark val="none"/>
        <c:tickLblPos val="nextTo"/>
        <c:txPr>
          <a:bodyPr/>
          <a:lstStyle/>
          <a:p>
            <a:pPr algn="r">
              <a:defRPr sz="1200" b="0">
                <a:solidFill>
                  <a:schemeClr val="tx1"/>
                </a:solidFill>
                <a:latin typeface="+mj-lt"/>
                <a:cs typeface="Tahoma"/>
              </a:defRPr>
            </a:pPr>
            <a:endParaRPr lang="fr-FR"/>
          </a:p>
        </c:txPr>
        <c:crossAx val="88644608"/>
        <c:crosses val="autoZero"/>
        <c:auto val="1"/>
        <c:lblAlgn val="ctr"/>
        <c:lblOffset val="100"/>
        <c:tickLblSkip val="1"/>
        <c:noMultiLvlLbl val="0"/>
      </c:catAx>
      <c:valAx>
        <c:axId val="88644608"/>
        <c:scaling>
          <c:orientation val="minMax"/>
        </c:scaling>
        <c:delete val="1"/>
        <c:axPos val="t"/>
        <c:numFmt formatCode="0%" sourceLinked="1"/>
        <c:majorTickMark val="out"/>
        <c:minorTickMark val="none"/>
        <c:tickLblPos val="none"/>
        <c:crossAx val="88643072"/>
        <c:crosses val="autoZero"/>
        <c:crossBetween val="between"/>
      </c:valAx>
    </c:plotArea>
    <c:legend>
      <c:legendPos val="b"/>
      <c:layout>
        <c:manualLayout>
          <c:xMode val="edge"/>
          <c:yMode val="edge"/>
          <c:x val="0.483573879524553"/>
          <c:y val="0.9468891119743309"/>
          <c:w val="0.5039839020923379"/>
          <c:h val="5.0494029854436746E-2"/>
        </c:manualLayout>
      </c:layout>
      <c:overlay val="0"/>
      <c:txPr>
        <a:bodyPr/>
        <a:lstStyle/>
        <a:p>
          <a:pPr>
            <a:defRPr sz="110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9.0363290335070165E-2"/>
          <c:y val="4.6818770340186656E-3"/>
          <c:w val="0.88759943514315209"/>
          <c:h val="0.91520962242744697"/>
        </c:manualLayout>
      </c:layout>
      <c:bar3DChart>
        <c:barDir val="col"/>
        <c:grouping val="percentStacked"/>
        <c:varyColors val="0"/>
        <c:ser>
          <c:idx val="0"/>
          <c:order val="0"/>
          <c:tx>
            <c:strRef>
              <c:f>Feuil1!$B$1</c:f>
              <c:strCache>
                <c:ptCount val="1"/>
                <c:pt idx="0">
                  <c:v>OUI, souvent</c:v>
                </c:pt>
              </c:strCache>
            </c:strRef>
          </c:tx>
          <c:spPr>
            <a:solidFill>
              <a:srgbClr val="009900"/>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Total</c:v>
                </c:pt>
                <c:pt idx="1">
                  <c:v>Zone 1</c:v>
                </c:pt>
                <c:pt idx="2">
                  <c:v>Zone 2</c:v>
                </c:pt>
                <c:pt idx="3">
                  <c:v>Zone 3</c:v>
                </c:pt>
                <c:pt idx="5">
                  <c:v>Motifs privés</c:v>
                </c:pt>
                <c:pt idx="6">
                  <c:v>Domicile-Travail</c:v>
                </c:pt>
              </c:strCache>
            </c:strRef>
          </c:cat>
          <c:val>
            <c:numRef>
              <c:f>Feuil1!$B$2:$B$8</c:f>
              <c:numCache>
                <c:formatCode>0%</c:formatCode>
                <c:ptCount val="7"/>
                <c:pt idx="0">
                  <c:v>7.0000000000000007E-2</c:v>
                </c:pt>
                <c:pt idx="1">
                  <c:v>7.0999999999999994E-2</c:v>
                </c:pt>
                <c:pt idx="2">
                  <c:v>7.2999999999999995E-2</c:v>
                </c:pt>
                <c:pt idx="3">
                  <c:v>8.3000000000000004E-2</c:v>
                </c:pt>
                <c:pt idx="5">
                  <c:v>0.10199999999999999</c:v>
                </c:pt>
                <c:pt idx="6">
                  <c:v>0.06</c:v>
                </c:pt>
              </c:numCache>
            </c:numRef>
          </c:val>
          <c:extLst>
            <c:ext xmlns:c16="http://schemas.microsoft.com/office/drawing/2014/chart" uri="{C3380CC4-5D6E-409C-BE32-E72D297353CC}">
              <c16:uniqueId val="{00000000-E656-43C9-A709-65D28821A5EA}"/>
            </c:ext>
          </c:extLst>
        </c:ser>
        <c:ser>
          <c:idx val="1"/>
          <c:order val="1"/>
          <c:tx>
            <c:strRef>
              <c:f>Feuil1!$C$1</c:f>
              <c:strCache>
                <c:ptCount val="1"/>
                <c:pt idx="0">
                  <c:v>OUI, rarement</c:v>
                </c:pt>
              </c:strCache>
            </c:strRef>
          </c:tx>
          <c:spPr>
            <a:solidFill>
              <a:srgbClr val="8AD237"/>
            </a:solidFill>
            <a:ln>
              <a:solidFill>
                <a:srgbClr val="92D050"/>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Total</c:v>
                </c:pt>
                <c:pt idx="1">
                  <c:v>Zone 1</c:v>
                </c:pt>
                <c:pt idx="2">
                  <c:v>Zone 2</c:v>
                </c:pt>
                <c:pt idx="3">
                  <c:v>Zone 3</c:v>
                </c:pt>
                <c:pt idx="5">
                  <c:v>Motifs privés</c:v>
                </c:pt>
                <c:pt idx="6">
                  <c:v>Domicile-Travail</c:v>
                </c:pt>
              </c:strCache>
            </c:strRef>
          </c:cat>
          <c:val>
            <c:numRef>
              <c:f>Feuil1!$C$2:$C$8</c:f>
              <c:numCache>
                <c:formatCode>0%</c:formatCode>
                <c:ptCount val="7"/>
                <c:pt idx="0">
                  <c:v>0.23</c:v>
                </c:pt>
                <c:pt idx="1">
                  <c:v>0.24199999999999999</c:v>
                </c:pt>
                <c:pt idx="2">
                  <c:v>0.24</c:v>
                </c:pt>
                <c:pt idx="3">
                  <c:v>0.214</c:v>
                </c:pt>
                <c:pt idx="5">
                  <c:v>0.19</c:v>
                </c:pt>
                <c:pt idx="6">
                  <c:v>0.253</c:v>
                </c:pt>
              </c:numCache>
            </c:numRef>
          </c:val>
          <c:extLst>
            <c:ext xmlns:c16="http://schemas.microsoft.com/office/drawing/2014/chart" uri="{C3380CC4-5D6E-409C-BE32-E72D297353CC}">
              <c16:uniqueId val="{00000001-E656-43C9-A709-65D28821A5EA}"/>
            </c:ext>
          </c:extLst>
        </c:ser>
        <c:ser>
          <c:idx val="2"/>
          <c:order val="2"/>
          <c:tx>
            <c:strRef>
              <c:f>Feuil1!$D$1</c:f>
              <c:strCache>
                <c:ptCount val="1"/>
                <c:pt idx="0">
                  <c:v>NON</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Feuil1!$A$2:$A$8</c:f>
              <c:strCache>
                <c:ptCount val="7"/>
                <c:pt idx="0">
                  <c:v>Total</c:v>
                </c:pt>
                <c:pt idx="1">
                  <c:v>Zone 1</c:v>
                </c:pt>
                <c:pt idx="2">
                  <c:v>Zone 2</c:v>
                </c:pt>
                <c:pt idx="3">
                  <c:v>Zone 3</c:v>
                </c:pt>
                <c:pt idx="5">
                  <c:v>Motifs privés</c:v>
                </c:pt>
                <c:pt idx="6">
                  <c:v>Domicile-Travail</c:v>
                </c:pt>
              </c:strCache>
            </c:strRef>
          </c:cat>
          <c:val>
            <c:numRef>
              <c:f>Feuil1!$D$2:$D$8</c:f>
              <c:numCache>
                <c:formatCode>0%</c:formatCode>
                <c:ptCount val="7"/>
                <c:pt idx="0">
                  <c:v>0.69499999999999995</c:v>
                </c:pt>
                <c:pt idx="1">
                  <c:v>0.68700000000000006</c:v>
                </c:pt>
                <c:pt idx="2">
                  <c:v>0.69299999999999995</c:v>
                </c:pt>
                <c:pt idx="3">
                  <c:v>0.71</c:v>
                </c:pt>
                <c:pt idx="5">
                  <c:v>0.70799999999999996</c:v>
                </c:pt>
                <c:pt idx="6">
                  <c:v>0.68700000000000006</c:v>
                </c:pt>
              </c:numCache>
            </c:numRef>
          </c:val>
          <c:extLst>
            <c:ext xmlns:c16="http://schemas.microsoft.com/office/drawing/2014/chart" uri="{C3380CC4-5D6E-409C-BE32-E72D297353CC}">
              <c16:uniqueId val="{00000000-D054-4612-A842-AA5959687240}"/>
            </c:ext>
          </c:extLst>
        </c:ser>
        <c:dLbls>
          <c:showLegendKey val="0"/>
          <c:showVal val="0"/>
          <c:showCatName val="0"/>
          <c:showSerName val="0"/>
          <c:showPercent val="0"/>
          <c:showBubbleSize val="0"/>
        </c:dLbls>
        <c:gapWidth val="150"/>
        <c:gapDepth val="151"/>
        <c:shape val="box"/>
        <c:axId val="88525440"/>
        <c:axId val="88527232"/>
        <c:axId val="0"/>
      </c:bar3DChart>
      <c:catAx>
        <c:axId val="8852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88527232"/>
        <c:crosses val="autoZero"/>
        <c:auto val="1"/>
        <c:lblAlgn val="ctr"/>
        <c:lblOffset val="100"/>
        <c:noMultiLvlLbl val="0"/>
      </c:catAx>
      <c:valAx>
        <c:axId val="88527232"/>
        <c:scaling>
          <c:orientation val="minMax"/>
          <c:max val="1"/>
          <c:min val="0"/>
        </c:scaling>
        <c:delete val="1"/>
        <c:axPos val="l"/>
        <c:numFmt formatCode="0%" sourceLinked="1"/>
        <c:majorTickMark val="none"/>
        <c:minorTickMark val="none"/>
        <c:tickLblPos val="nextTo"/>
        <c:crossAx val="88525440"/>
        <c:crosses val="autoZero"/>
        <c:crossBetween val="between"/>
        <c:majorUnit val="0.5"/>
      </c:valAx>
    </c:plotArea>
    <c:legend>
      <c:legendPos val="l"/>
      <c:layout>
        <c:manualLayout>
          <c:xMode val="edge"/>
          <c:yMode val="edge"/>
          <c:x val="0"/>
          <c:y val="0.36825747819393823"/>
          <c:w val="0.13692329295259284"/>
          <c:h val="0.25088831065613448"/>
        </c:manualLayout>
      </c:layout>
      <c:overlay val="0"/>
      <c:txPr>
        <a:bodyPr/>
        <a:lstStyle/>
        <a:p>
          <a:pPr>
            <a:defRPr sz="1050"/>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598633387631317E-3"/>
          <c:y val="0.18781527590106842"/>
          <c:w val="0.96795342750459246"/>
          <c:h val="0.63874566627151674"/>
        </c:manualLayout>
      </c:layout>
      <c:barChart>
        <c:barDir val="col"/>
        <c:grouping val="clustered"/>
        <c:varyColors val="0"/>
        <c:ser>
          <c:idx val="0"/>
          <c:order val="0"/>
          <c:tx>
            <c:strRef>
              <c:f>Feuil1!$B$1</c:f>
              <c:strCache>
                <c:ptCount val="1"/>
                <c:pt idx="0">
                  <c:v>Total</c:v>
                </c:pt>
              </c:strCache>
            </c:strRef>
          </c:tx>
          <c:spPr>
            <a:solidFill>
              <a:srgbClr val="002060"/>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invertIfNegative val="0"/>
          <c:dPt>
            <c:idx val="0"/>
            <c:invertIfNegative val="0"/>
            <c:bubble3D val="0"/>
            <c:spPr>
              <a:solidFill>
                <a:sysClr val="window" lastClr="FFFFFF">
                  <a:lumMod val="50000"/>
                </a:sysClr>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extLst>
              <c:ext xmlns:c16="http://schemas.microsoft.com/office/drawing/2014/chart" uri="{C3380CC4-5D6E-409C-BE32-E72D297353CC}">
                <c16:uniqueId val="{00000000-DD25-4A8A-A80E-F0B2644A3E3A}"/>
              </c:ext>
            </c:extLst>
          </c:dPt>
          <c:dPt>
            <c:idx val="1"/>
            <c:invertIfNegative val="0"/>
            <c:bubble3D val="0"/>
            <c:spPr>
              <a:solidFill>
                <a:srgbClr val="008000"/>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extLst>
              <c:ext xmlns:c16="http://schemas.microsoft.com/office/drawing/2014/chart" uri="{C3380CC4-5D6E-409C-BE32-E72D297353CC}">
                <c16:uniqueId val="{00000001-DD25-4A8A-A80E-F0B2644A3E3A}"/>
              </c:ext>
            </c:extLst>
          </c:dPt>
          <c:dPt>
            <c:idx val="2"/>
            <c:invertIfNegative val="0"/>
            <c:bubble3D val="0"/>
            <c:extLst>
              <c:ext xmlns:c16="http://schemas.microsoft.com/office/drawing/2014/chart" uri="{C3380CC4-5D6E-409C-BE32-E72D297353CC}">
                <c16:uniqueId val="{00000002-DD25-4A8A-A80E-F0B2644A3E3A}"/>
              </c:ext>
            </c:extLst>
          </c:dPt>
          <c:dPt>
            <c:idx val="3"/>
            <c:invertIfNegative val="0"/>
            <c:bubble3D val="0"/>
            <c:spPr>
              <a:solidFill>
                <a:srgbClr val="C00000"/>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extLst>
              <c:ext xmlns:c16="http://schemas.microsoft.com/office/drawing/2014/chart" uri="{C3380CC4-5D6E-409C-BE32-E72D297353CC}">
                <c16:uniqueId val="{00000003-DD25-4A8A-A80E-F0B2644A3E3A}"/>
              </c:ext>
            </c:extLst>
          </c:dPt>
          <c:dPt>
            <c:idx val="5"/>
            <c:invertIfNegative val="0"/>
            <c:bubble3D val="0"/>
            <c:spPr>
              <a:solidFill>
                <a:srgbClr val="0070C0"/>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extLst>
              <c:ext xmlns:c16="http://schemas.microsoft.com/office/drawing/2014/chart" uri="{C3380CC4-5D6E-409C-BE32-E72D297353CC}">
                <c16:uniqueId val="{00000009-DD25-4A8A-A80E-F0B2644A3E3A}"/>
              </c:ext>
            </c:extLst>
          </c:dPt>
          <c:dPt>
            <c:idx val="6"/>
            <c:invertIfNegative val="0"/>
            <c:bubble3D val="0"/>
            <c:spPr>
              <a:solidFill>
                <a:srgbClr val="0070C0"/>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extLst>
              <c:ext xmlns:c16="http://schemas.microsoft.com/office/drawing/2014/chart" uri="{C3380CC4-5D6E-409C-BE32-E72D297353CC}">
                <c16:uniqueId val="{0000000A-DD25-4A8A-A80E-F0B2644A3E3A}"/>
              </c:ext>
            </c:extLst>
          </c:dPt>
          <c:dLbls>
            <c:dLbl>
              <c:idx val="0"/>
              <c:layout>
                <c:manualLayout>
                  <c:x val="5.5258852183956274E-3"/>
                  <c:y val="0.2348189170449006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25-4A8A-A80E-F0B2644A3E3A}"/>
                </c:ext>
              </c:extLst>
            </c:dLbl>
            <c:dLbl>
              <c:idx val="2"/>
              <c:layout>
                <c:manualLayout>
                  <c:x val="0"/>
                  <c:y val="0.141525705569307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25-4A8A-A80E-F0B2644A3E3A}"/>
                </c:ext>
              </c:extLst>
            </c:dLbl>
            <c:dLbl>
              <c:idx val="3"/>
              <c:layout>
                <c:manualLayout>
                  <c:x val="-1.5304824502470242E-3"/>
                  <c:y val="0.285569379555081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5-4A8A-A80E-F0B2644A3E3A}"/>
                </c:ext>
              </c:extLst>
            </c:dLbl>
            <c:spPr>
              <a:noFill/>
              <a:ln>
                <a:noFill/>
              </a:ln>
              <a:effectLst/>
            </c:spPr>
            <c:txPr>
              <a:bodyPr anchor="ctr" anchorCtr="0"/>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TOTAL</c:v>
                </c:pt>
                <c:pt idx="1">
                  <c:v>zone 1</c:v>
                </c:pt>
                <c:pt idx="2">
                  <c:v>zone 2</c:v>
                </c:pt>
                <c:pt idx="3">
                  <c:v>zone 3</c:v>
                </c:pt>
                <c:pt idx="5">
                  <c:v>motifs privés</c:v>
                </c:pt>
                <c:pt idx="6">
                  <c:v>motifs professionnels</c:v>
                </c:pt>
              </c:strCache>
            </c:strRef>
          </c:cat>
          <c:val>
            <c:numRef>
              <c:f>Feuil1!$B$2:$B$9</c:f>
              <c:numCache>
                <c:formatCode>0%</c:formatCode>
                <c:ptCount val="8"/>
                <c:pt idx="0">
                  <c:v>0.06</c:v>
                </c:pt>
                <c:pt idx="1">
                  <c:v>0.05</c:v>
                </c:pt>
                <c:pt idx="2">
                  <c:v>0.06</c:v>
                </c:pt>
                <c:pt idx="3">
                  <c:v>7.0000000000000007E-2</c:v>
                </c:pt>
                <c:pt idx="5">
                  <c:v>7.0000000000000007E-2</c:v>
                </c:pt>
                <c:pt idx="6">
                  <c:v>0.05</c:v>
                </c:pt>
              </c:numCache>
            </c:numRef>
          </c:val>
          <c:extLst>
            <c:ext xmlns:c16="http://schemas.microsoft.com/office/drawing/2014/chart" uri="{C3380CC4-5D6E-409C-BE32-E72D297353CC}">
              <c16:uniqueId val="{00000004-DD25-4A8A-A80E-F0B2644A3E3A}"/>
            </c:ext>
          </c:extLst>
        </c:ser>
        <c:dLbls>
          <c:dLblPos val="outEnd"/>
          <c:showLegendKey val="0"/>
          <c:showVal val="1"/>
          <c:showCatName val="0"/>
          <c:showSerName val="0"/>
          <c:showPercent val="0"/>
          <c:showBubbleSize val="0"/>
        </c:dLbls>
        <c:gapWidth val="100"/>
        <c:axId val="88548480"/>
        <c:axId val="88573824"/>
      </c:barChart>
      <c:catAx>
        <c:axId val="88548480"/>
        <c:scaling>
          <c:orientation val="minMax"/>
        </c:scaling>
        <c:delete val="0"/>
        <c:axPos val="b"/>
        <c:numFmt formatCode="General" sourceLinked="0"/>
        <c:majorTickMark val="none"/>
        <c:minorTickMark val="none"/>
        <c:tickLblPos val="nextTo"/>
        <c:txPr>
          <a:bodyPr/>
          <a:lstStyle/>
          <a:p>
            <a:pPr>
              <a:defRPr sz="1100">
                <a:solidFill>
                  <a:srgbClr val="000000"/>
                </a:solidFill>
              </a:defRPr>
            </a:pPr>
            <a:endParaRPr lang="fr-FR"/>
          </a:p>
        </c:txPr>
        <c:crossAx val="88573824"/>
        <c:crosses val="autoZero"/>
        <c:auto val="1"/>
        <c:lblAlgn val="ctr"/>
        <c:lblOffset val="100"/>
        <c:noMultiLvlLbl val="0"/>
      </c:catAx>
      <c:valAx>
        <c:axId val="88573824"/>
        <c:scaling>
          <c:orientation val="minMax"/>
        </c:scaling>
        <c:delete val="1"/>
        <c:axPos val="l"/>
        <c:numFmt formatCode="0%" sourceLinked="1"/>
        <c:majorTickMark val="out"/>
        <c:minorTickMark val="none"/>
        <c:tickLblPos val="nextTo"/>
        <c:crossAx val="88548480"/>
        <c:crosses val="autoZero"/>
        <c:crossBetween val="between"/>
      </c:valAx>
    </c:plotArea>
    <c:plotVisOnly val="1"/>
    <c:dispBlanksAs val="gap"/>
    <c:showDLblsOverMax val="0"/>
  </c:chart>
  <c:spPr>
    <a:noFill/>
    <a:ln>
      <a:noFill/>
    </a:ln>
  </c:spPr>
  <c:txPr>
    <a:bodyPr/>
    <a:lstStyle/>
    <a:p>
      <a:pPr>
        <a:defRPr sz="1800"/>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7024278008395993"/>
          <c:w val="1"/>
          <c:h val="0.77129817059264061"/>
        </c:manualLayout>
      </c:layout>
      <c:barChart>
        <c:barDir val="bar"/>
        <c:grouping val="percentStacked"/>
        <c:varyColors val="0"/>
        <c:ser>
          <c:idx val="0"/>
          <c:order val="0"/>
          <c:tx>
            <c:strRef>
              <c:f>Feuil1!$B$1</c:f>
              <c:strCache>
                <c:ptCount val="1"/>
                <c:pt idx="0">
                  <c:v>Pas du tout favorable</c:v>
                </c:pt>
              </c:strCache>
            </c:strRef>
          </c:tx>
          <c:spPr>
            <a:solidFill>
              <a:srgbClr val="FF0000"/>
            </a:solidFill>
            <a:ln w="25400">
              <a:solidFill>
                <a:sysClr val="window" lastClr="FFFFFF"/>
              </a:solidFill>
            </a:ln>
            <a:effectLst/>
            <a:scene3d>
              <a:camera prst="orthographicFront"/>
              <a:lightRig rig="threePt" dir="t"/>
            </a:scene3d>
            <a:sp3d/>
          </c:spPr>
          <c:invertIfNegative val="0"/>
          <c:dLbls>
            <c:dLbl>
              <c:idx val="0"/>
              <c:layout>
                <c:manualLayout>
                  <c:x val="5.9204908139362912E-3"/>
                  <c:y val="6.627729492313711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2B-43D3-B4AE-7109A042E831}"/>
                </c:ext>
              </c:extLst>
            </c:dLbl>
            <c:dLbl>
              <c:idx val="1"/>
              <c:layout>
                <c:manualLayout>
                  <c:x val="1.2599651931557224E-3"/>
                  <c:y val="-2.33892573783750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2B-43D3-B4AE-7109A042E831}"/>
                </c:ext>
              </c:extLst>
            </c:dLbl>
            <c:dLbl>
              <c:idx val="4"/>
              <c:layout>
                <c:manualLayout>
                  <c:x val="3.3028213801175116E-4"/>
                  <c:y val="-2.3391466621539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62B-43D3-B4AE-7109A042E831}"/>
                </c:ext>
              </c:extLst>
            </c:dLbl>
            <c:dLbl>
              <c:idx val="5"/>
              <c:layout>
                <c:manualLayout>
                  <c:x val="-7.9837631237746206E-17"/>
                  <c:y val="1.84200802452375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2B-43D3-B4AE-7109A042E831}"/>
                </c:ext>
              </c:extLst>
            </c:dLbl>
            <c:spPr>
              <a:noFill/>
              <a:ln>
                <a:noFill/>
              </a:ln>
              <a:effectLst/>
            </c:spPr>
            <c:txPr>
              <a:bodyPr/>
              <a:lstStyle/>
              <a:p>
                <a:pPr>
                  <a:defRPr sz="14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Zone 3</c:v>
                </c:pt>
                <c:pt idx="1">
                  <c:v>Zone 2</c:v>
                </c:pt>
                <c:pt idx="2">
                  <c:v>Zone 1</c:v>
                </c:pt>
                <c:pt idx="4">
                  <c:v>Total</c:v>
                </c:pt>
              </c:strCache>
            </c:strRef>
          </c:cat>
          <c:val>
            <c:numRef>
              <c:f>Feuil1!$B$2:$B$6</c:f>
              <c:numCache>
                <c:formatCode>0%</c:formatCode>
                <c:ptCount val="5"/>
                <c:pt idx="0">
                  <c:v>0.09</c:v>
                </c:pt>
                <c:pt idx="1">
                  <c:v>0.02</c:v>
                </c:pt>
                <c:pt idx="2">
                  <c:v>0.17</c:v>
                </c:pt>
                <c:pt idx="4">
                  <c:v>0.08</c:v>
                </c:pt>
              </c:numCache>
            </c:numRef>
          </c:val>
          <c:extLst>
            <c:ext xmlns:c16="http://schemas.microsoft.com/office/drawing/2014/chart" uri="{C3380CC4-5D6E-409C-BE32-E72D297353CC}">
              <c16:uniqueId val="{00000004-962B-43D3-B4AE-7109A042E831}"/>
            </c:ext>
          </c:extLst>
        </c:ser>
        <c:ser>
          <c:idx val="1"/>
          <c:order val="1"/>
          <c:tx>
            <c:strRef>
              <c:f>Feuil1!$C$1</c:f>
              <c:strCache>
                <c:ptCount val="1"/>
                <c:pt idx="0">
                  <c:v>Plutôt pas favorable</c:v>
                </c:pt>
              </c:strCache>
            </c:strRef>
          </c:tx>
          <c:spPr>
            <a:solidFill>
              <a:srgbClr val="FFC000"/>
            </a:solidFill>
            <a:ln w="25400">
              <a:solidFill>
                <a:sysClr val="window" lastClr="FFFFFF"/>
              </a:solidFill>
            </a:ln>
            <a:effectLst/>
            <a:scene3d>
              <a:camera prst="orthographicFront"/>
              <a:lightRig rig="threePt" dir="t"/>
            </a:scene3d>
            <a:sp3d/>
          </c:spPr>
          <c:invertIfNegative val="0"/>
          <c:dLbls>
            <c:dLbl>
              <c:idx val="0"/>
              <c:layout>
                <c:manualLayout>
                  <c:x val="-7.9500133886592614E-4"/>
                  <c:y val="4.6173182129785523E-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62B-43D3-B4AE-7109A042E831}"/>
                </c:ext>
              </c:extLst>
            </c:dLbl>
            <c:dLbl>
              <c:idx val="1"/>
              <c:layout>
                <c:manualLayout>
                  <c:x val="4.8040477512617799E-3"/>
                  <c:y val="-3.342218188384549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62B-43D3-B4AE-7109A042E831}"/>
                </c:ext>
              </c:extLst>
            </c:dLbl>
            <c:dLbl>
              <c:idx val="2"/>
              <c:layout>
                <c:manualLayout>
                  <c:x val="8.709660384966910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62B-43D3-B4AE-7109A042E831}"/>
                </c:ext>
              </c:extLst>
            </c:dLbl>
            <c:dLbl>
              <c:idx val="3"/>
              <c:layout>
                <c:manualLayout>
                  <c:x val="6.53224528872516E-3"/>
                  <c:y val="8.57751827931034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2B-43D3-B4AE-7109A042E831}"/>
                </c:ext>
              </c:extLst>
            </c:dLbl>
            <c:dLbl>
              <c:idx val="4"/>
              <c:layout>
                <c:manualLayout>
                  <c:x val="2.6268666344051502E-3"/>
                  <c:y val="3.34458724908357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62B-43D3-B4AE-7109A042E831}"/>
                </c:ext>
              </c:extLst>
            </c:dLbl>
            <c:dLbl>
              <c:idx val="5"/>
              <c:layout>
                <c:manualLayout>
                  <c:x val="-1.46854970604552E-3"/>
                  <c:y val="1.579373799346879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2B-43D3-B4AE-7109A042E831}"/>
                </c:ext>
              </c:extLst>
            </c:dLbl>
            <c:spPr>
              <a:noFill/>
              <a:ln>
                <a:noFill/>
              </a:ln>
              <a:effectLst/>
            </c:spPr>
            <c:txPr>
              <a:bodyPr/>
              <a:lstStyle/>
              <a:p>
                <a:pPr>
                  <a:defRPr sz="1400" b="1" i="0">
                    <a:solidFill>
                      <a:srgbClr val="000000"/>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Zone 3</c:v>
                </c:pt>
                <c:pt idx="1">
                  <c:v>Zone 2</c:v>
                </c:pt>
                <c:pt idx="2">
                  <c:v>Zone 1</c:v>
                </c:pt>
                <c:pt idx="4">
                  <c:v>Total</c:v>
                </c:pt>
              </c:strCache>
            </c:strRef>
          </c:cat>
          <c:val>
            <c:numRef>
              <c:f>Feuil1!$C$2:$C$6</c:f>
              <c:numCache>
                <c:formatCode>0%</c:formatCode>
                <c:ptCount val="5"/>
                <c:pt idx="0">
                  <c:v>0.19</c:v>
                </c:pt>
                <c:pt idx="1">
                  <c:v>0.1</c:v>
                </c:pt>
                <c:pt idx="2">
                  <c:v>0.18</c:v>
                </c:pt>
                <c:pt idx="4">
                  <c:v>0.17</c:v>
                </c:pt>
              </c:numCache>
            </c:numRef>
          </c:val>
          <c:extLst>
            <c:ext xmlns:c16="http://schemas.microsoft.com/office/drawing/2014/chart" uri="{C3380CC4-5D6E-409C-BE32-E72D297353CC}">
              <c16:uniqueId val="{0000000B-962B-43D3-B4AE-7109A042E831}"/>
            </c:ext>
          </c:extLst>
        </c:ser>
        <c:ser>
          <c:idx val="2"/>
          <c:order val="2"/>
          <c:tx>
            <c:strRef>
              <c:f>Feuil1!$D$1</c:f>
              <c:strCache>
                <c:ptCount val="1"/>
                <c:pt idx="0">
                  <c:v>Plutôt favorable</c:v>
                </c:pt>
              </c:strCache>
            </c:strRef>
          </c:tx>
          <c:spPr>
            <a:solidFill>
              <a:srgbClr val="92D050"/>
            </a:solidFill>
            <a:ln w="25400">
              <a:solidFill>
                <a:sysClr val="window" lastClr="FFFFFF"/>
              </a:solidFill>
            </a:ln>
            <a:effectLst/>
            <a:scene3d>
              <a:camera prst="orthographicFront"/>
              <a:lightRig rig="threePt" dir="t"/>
            </a:scene3d>
            <a:sp3d/>
          </c:spPr>
          <c:invertIfNegative val="0"/>
          <c:dLbls>
            <c:dLbl>
              <c:idx val="5"/>
              <c:layout>
                <c:manualLayout>
                  <c:x val="-1.2733308321465501E-16"/>
                  <c:y val="3.3430078752842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2B-43D3-B4AE-7109A042E831}"/>
                </c:ext>
              </c:extLst>
            </c:dLbl>
            <c:spPr>
              <a:noFill/>
              <a:ln>
                <a:noFill/>
              </a:ln>
              <a:effectLst/>
            </c:spPr>
            <c:txPr>
              <a:bodyPr/>
              <a:lstStyle/>
              <a:p>
                <a:pPr>
                  <a:defRPr sz="1400" b="1" i="0">
                    <a:solidFill>
                      <a:schemeClr val="tx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Zone 3</c:v>
                </c:pt>
                <c:pt idx="1">
                  <c:v>Zone 2</c:v>
                </c:pt>
                <c:pt idx="2">
                  <c:v>Zone 1</c:v>
                </c:pt>
                <c:pt idx="4">
                  <c:v>Total</c:v>
                </c:pt>
              </c:strCache>
            </c:strRef>
          </c:cat>
          <c:val>
            <c:numRef>
              <c:f>Feuil1!$D$2:$D$6</c:f>
              <c:numCache>
                <c:formatCode>0%</c:formatCode>
                <c:ptCount val="5"/>
                <c:pt idx="0">
                  <c:v>0.56999999999999995</c:v>
                </c:pt>
                <c:pt idx="1">
                  <c:v>0.76</c:v>
                </c:pt>
                <c:pt idx="2">
                  <c:v>0.47</c:v>
                </c:pt>
                <c:pt idx="4">
                  <c:v>0.6</c:v>
                </c:pt>
              </c:numCache>
            </c:numRef>
          </c:val>
          <c:extLst>
            <c:ext xmlns:c16="http://schemas.microsoft.com/office/drawing/2014/chart" uri="{C3380CC4-5D6E-409C-BE32-E72D297353CC}">
              <c16:uniqueId val="{0000000D-962B-43D3-B4AE-7109A042E831}"/>
            </c:ext>
          </c:extLst>
        </c:ser>
        <c:ser>
          <c:idx val="3"/>
          <c:order val="3"/>
          <c:tx>
            <c:strRef>
              <c:f>Feuil1!$E$1</c:f>
              <c:strCache>
                <c:ptCount val="1"/>
                <c:pt idx="0">
                  <c:v>Tout à fait favorable</c:v>
                </c:pt>
              </c:strCache>
            </c:strRef>
          </c:tx>
          <c:spPr>
            <a:solidFill>
              <a:srgbClr val="009900"/>
            </a:solidFill>
            <a:ln w="25400">
              <a:solidFill>
                <a:sysClr val="window" lastClr="FFFFFF"/>
              </a:solidFill>
            </a:ln>
            <a:effectLst/>
          </c:spPr>
          <c:invertIfNegative val="0"/>
          <c:dPt>
            <c:idx val="0"/>
            <c:invertIfNegative val="0"/>
            <c:bubble3D val="0"/>
            <c:extLst>
              <c:ext xmlns:c16="http://schemas.microsoft.com/office/drawing/2014/chart" uri="{C3380CC4-5D6E-409C-BE32-E72D297353CC}">
                <c16:uniqueId val="{00000001-52DD-4E71-A5DF-ED646095A6F7}"/>
              </c:ext>
            </c:extLst>
          </c:dPt>
          <c:dLbls>
            <c:spPr>
              <a:noFill/>
              <a:ln>
                <a:noFill/>
              </a:ln>
              <a:effectLst/>
            </c:spPr>
            <c:txPr>
              <a:bodyPr/>
              <a:lstStyle/>
              <a:p>
                <a:pPr>
                  <a:defRPr sz="14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Zone 3</c:v>
                </c:pt>
                <c:pt idx="1">
                  <c:v>Zone 2</c:v>
                </c:pt>
                <c:pt idx="2">
                  <c:v>Zone 1</c:v>
                </c:pt>
                <c:pt idx="4">
                  <c:v>Total</c:v>
                </c:pt>
              </c:strCache>
            </c:strRef>
          </c:cat>
          <c:val>
            <c:numRef>
              <c:f>Feuil1!$E$2:$E$6</c:f>
              <c:numCache>
                <c:formatCode>0%</c:formatCode>
                <c:ptCount val="5"/>
                <c:pt idx="0">
                  <c:v>0.15</c:v>
                </c:pt>
                <c:pt idx="1">
                  <c:v>0.12</c:v>
                </c:pt>
                <c:pt idx="2">
                  <c:v>0.18</c:v>
                </c:pt>
                <c:pt idx="4">
                  <c:v>0.15</c:v>
                </c:pt>
              </c:numCache>
            </c:numRef>
          </c:val>
          <c:extLst>
            <c:ext xmlns:c16="http://schemas.microsoft.com/office/drawing/2014/chart" uri="{C3380CC4-5D6E-409C-BE32-E72D297353CC}">
              <c16:uniqueId val="{0000000E-962B-43D3-B4AE-7109A042E831}"/>
            </c:ext>
          </c:extLst>
        </c:ser>
        <c:dLbls>
          <c:showLegendKey val="0"/>
          <c:showVal val="1"/>
          <c:showCatName val="0"/>
          <c:showSerName val="0"/>
          <c:showPercent val="0"/>
          <c:showBubbleSize val="0"/>
        </c:dLbls>
        <c:gapWidth val="91"/>
        <c:overlap val="100"/>
        <c:axId val="87721472"/>
        <c:axId val="87723008"/>
      </c:barChart>
      <c:catAx>
        <c:axId val="87721472"/>
        <c:scaling>
          <c:orientation val="minMax"/>
        </c:scaling>
        <c:delete val="0"/>
        <c:axPos val="l"/>
        <c:numFmt formatCode="General" sourceLinked="1"/>
        <c:majorTickMark val="out"/>
        <c:minorTickMark val="none"/>
        <c:tickLblPos val="nextTo"/>
        <c:txPr>
          <a:bodyPr/>
          <a:lstStyle/>
          <a:p>
            <a:pPr>
              <a:defRPr sz="1600"/>
            </a:pPr>
            <a:endParaRPr lang="fr-FR"/>
          </a:p>
        </c:txPr>
        <c:crossAx val="87723008"/>
        <c:crosses val="autoZero"/>
        <c:auto val="1"/>
        <c:lblAlgn val="ctr"/>
        <c:lblOffset val="100"/>
        <c:tickLblSkip val="1"/>
        <c:noMultiLvlLbl val="0"/>
      </c:catAx>
      <c:valAx>
        <c:axId val="87723008"/>
        <c:scaling>
          <c:orientation val="minMax"/>
        </c:scaling>
        <c:delete val="1"/>
        <c:axPos val="b"/>
        <c:numFmt formatCode="0%" sourceLinked="1"/>
        <c:majorTickMark val="out"/>
        <c:minorTickMark val="none"/>
        <c:tickLblPos val="none"/>
        <c:crossAx val="87721472"/>
        <c:crosses val="autoZero"/>
        <c:crossBetween val="between"/>
      </c:valAx>
      <c:spPr>
        <a:noFill/>
        <a:ln w="25400">
          <a:noFill/>
        </a:ln>
      </c:spPr>
    </c:plotArea>
    <c:legend>
      <c:legendPos val="t"/>
      <c:layout>
        <c:manualLayout>
          <c:xMode val="edge"/>
          <c:yMode val="edge"/>
          <c:x val="0.1605952908995224"/>
          <c:y val="2.5150349249895784E-2"/>
          <c:w val="0.80737016481691193"/>
          <c:h val="0.20610414158920501"/>
        </c:manualLayout>
      </c:layout>
      <c:overlay val="0"/>
      <c:txPr>
        <a:bodyPr/>
        <a:lstStyle/>
        <a:p>
          <a:pPr>
            <a:defRPr sz="140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255092313247055"/>
          <c:y val="4.6007144390283077E-2"/>
          <c:w val="0.58744907686752945"/>
          <c:h val="0.81980535113805797"/>
        </c:manualLayout>
      </c:layout>
      <c:barChart>
        <c:barDir val="bar"/>
        <c:grouping val="stacked"/>
        <c:varyColors val="0"/>
        <c:ser>
          <c:idx val="0"/>
          <c:order val="0"/>
          <c:tx>
            <c:strRef>
              <c:f>Feuil1!$B$1</c:f>
              <c:strCache>
                <c:ptCount val="1"/>
                <c:pt idx="0">
                  <c:v>En 1er</c:v>
                </c:pt>
              </c:strCache>
            </c:strRef>
          </c:tx>
          <c:spPr>
            <a:solidFill>
              <a:srgbClr val="002060"/>
            </a:solidFill>
            <a:scene3d>
              <a:camera prst="orthographicFront"/>
              <a:lightRig rig="threePt" dir="t"/>
            </a:scene3d>
            <a:sp3d>
              <a:bevelT/>
            </a:sp3d>
          </c:spPr>
          <c:invertIfNegative val="0"/>
          <c:dLbls>
            <c:spPr>
              <a:noFill/>
              <a:ln>
                <a:noFill/>
              </a:ln>
              <a:effectLst/>
            </c:spPr>
            <c:txPr>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La modulation du Versement mobilité</c:v>
                </c:pt>
                <c:pt idx="1">
                  <c:v>L'optimisation budgétaire (contribution publique, fiscalité transport, tarification)</c:v>
                </c:pt>
                <c:pt idx="2">
                  <c:v>L' équilibre territorial de la gouvernance (urbain, périurbain, rural)</c:v>
                </c:pt>
                <c:pt idx="3">
                  <c:v>L'offre de transports en commun renforcée</c:v>
                </c:pt>
              </c:strCache>
            </c:strRef>
          </c:cat>
          <c:val>
            <c:numRef>
              <c:f>Feuil1!$B$2:$B$5</c:f>
              <c:numCache>
                <c:formatCode>0%</c:formatCode>
                <c:ptCount val="4"/>
                <c:pt idx="0">
                  <c:v>0.04</c:v>
                </c:pt>
                <c:pt idx="1">
                  <c:v>0.13</c:v>
                </c:pt>
                <c:pt idx="2">
                  <c:v>0.25</c:v>
                </c:pt>
                <c:pt idx="3">
                  <c:v>0.57999999999999996</c:v>
                </c:pt>
              </c:numCache>
            </c:numRef>
          </c:val>
          <c:extLst>
            <c:ext xmlns:c16="http://schemas.microsoft.com/office/drawing/2014/chart" uri="{C3380CC4-5D6E-409C-BE32-E72D297353CC}">
              <c16:uniqueId val="{00000000-9144-4835-8BBA-AEF8A934F6E9}"/>
            </c:ext>
          </c:extLst>
        </c:ser>
        <c:ser>
          <c:idx val="1"/>
          <c:order val="1"/>
          <c:tx>
            <c:strRef>
              <c:f>Feuil1!$C$1</c:f>
              <c:strCache>
                <c:ptCount val="1"/>
                <c:pt idx="0">
                  <c:v>en 2 ème</c:v>
                </c:pt>
              </c:strCache>
            </c:strRef>
          </c:tx>
          <c:spPr>
            <a:solidFill>
              <a:srgbClr val="00B0F0"/>
            </a:solidFill>
            <a:scene3d>
              <a:camera prst="orthographicFront"/>
              <a:lightRig rig="threePt" dir="t"/>
            </a:scene3d>
            <a:sp3d>
              <a:bevelT/>
            </a:sp3d>
          </c:spPr>
          <c:invertIfNegative val="0"/>
          <c:dLbls>
            <c:spPr>
              <a:noFill/>
              <a:ln>
                <a:noFill/>
              </a:ln>
              <a:effectLst/>
            </c:spPr>
            <c:txPr>
              <a:bodyPr/>
              <a:lstStyle/>
              <a:p>
                <a:pPr>
                  <a:defRPr sz="1400" b="1">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La modulation du Versement mobilité</c:v>
                </c:pt>
                <c:pt idx="1">
                  <c:v>L'optimisation budgétaire (contribution publique, fiscalité transport, tarification)</c:v>
                </c:pt>
                <c:pt idx="2">
                  <c:v>L' équilibre territorial de la gouvernance (urbain, périurbain, rural)</c:v>
                </c:pt>
                <c:pt idx="3">
                  <c:v>L'offre de transports en commun renforcée</c:v>
                </c:pt>
              </c:strCache>
            </c:strRef>
          </c:cat>
          <c:val>
            <c:numRef>
              <c:f>Feuil1!$C$2:$C$5</c:f>
              <c:numCache>
                <c:formatCode>0%</c:formatCode>
                <c:ptCount val="4"/>
                <c:pt idx="0">
                  <c:v>0.11</c:v>
                </c:pt>
                <c:pt idx="1">
                  <c:v>0.31</c:v>
                </c:pt>
                <c:pt idx="2">
                  <c:v>0.38</c:v>
                </c:pt>
                <c:pt idx="3">
                  <c:v>0.2</c:v>
                </c:pt>
              </c:numCache>
            </c:numRef>
          </c:val>
          <c:extLst>
            <c:ext xmlns:c16="http://schemas.microsoft.com/office/drawing/2014/chart" uri="{C3380CC4-5D6E-409C-BE32-E72D297353CC}">
              <c16:uniqueId val="{00000001-9144-4835-8BBA-AEF8A934F6E9}"/>
            </c:ext>
          </c:extLst>
        </c:ser>
        <c:ser>
          <c:idx val="2"/>
          <c:order val="2"/>
          <c:tx>
            <c:strRef>
              <c:f>Feuil1!$D$1</c:f>
              <c:strCache>
                <c:ptCount val="1"/>
                <c:pt idx="0">
                  <c:v>En 3 ème</c:v>
                </c:pt>
              </c:strCache>
            </c:strRef>
          </c:tx>
          <c:spPr>
            <a:solidFill>
              <a:schemeClr val="accent2">
                <a:lumMod val="40000"/>
                <a:lumOff val="60000"/>
              </a:schemeClr>
            </a:solidFill>
            <a:scene3d>
              <a:camera prst="orthographicFront"/>
              <a:lightRig rig="threePt" dir="t"/>
            </a:scene3d>
            <a:sp3d>
              <a:bevelT/>
            </a:sp3d>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La modulation du Versement mobilité</c:v>
                </c:pt>
                <c:pt idx="1">
                  <c:v>L'optimisation budgétaire (contribution publique, fiscalité transport, tarification)</c:v>
                </c:pt>
                <c:pt idx="2">
                  <c:v>L' équilibre territorial de la gouvernance (urbain, périurbain, rural)</c:v>
                </c:pt>
                <c:pt idx="3">
                  <c:v>L'offre de transports en commun renforcée</c:v>
                </c:pt>
              </c:strCache>
            </c:strRef>
          </c:cat>
          <c:val>
            <c:numRef>
              <c:f>Feuil1!$D$2:$D$5</c:f>
              <c:numCache>
                <c:formatCode>0%</c:formatCode>
                <c:ptCount val="4"/>
                <c:pt idx="0">
                  <c:v>0.26</c:v>
                </c:pt>
                <c:pt idx="1">
                  <c:v>0.36</c:v>
                </c:pt>
                <c:pt idx="2">
                  <c:v>0.26</c:v>
                </c:pt>
                <c:pt idx="3">
                  <c:v>0.12</c:v>
                </c:pt>
              </c:numCache>
            </c:numRef>
          </c:val>
          <c:extLst>
            <c:ext xmlns:c16="http://schemas.microsoft.com/office/drawing/2014/chart" uri="{C3380CC4-5D6E-409C-BE32-E72D297353CC}">
              <c16:uniqueId val="{00000002-9144-4835-8BBA-AEF8A934F6E9}"/>
            </c:ext>
          </c:extLst>
        </c:ser>
        <c:ser>
          <c:idx val="3"/>
          <c:order val="3"/>
          <c:tx>
            <c:strRef>
              <c:f>Feuil1!$E$1</c:f>
              <c:strCache>
                <c:ptCount val="1"/>
                <c:pt idx="0">
                  <c:v>En 4ème</c:v>
                </c:pt>
              </c:strCache>
            </c:strRef>
          </c:tx>
          <c:spPr>
            <a:solidFill>
              <a:srgbClr val="FFC000"/>
            </a:solidFill>
            <a:scene3d>
              <a:camera prst="orthographicFront"/>
              <a:lightRig rig="threePt" dir="t"/>
            </a:scene3d>
            <a:sp3d>
              <a:bevelT/>
            </a:sp3d>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La modulation du Versement mobilité</c:v>
                </c:pt>
                <c:pt idx="1">
                  <c:v>L'optimisation budgétaire (contribution publique, fiscalité transport, tarification)</c:v>
                </c:pt>
                <c:pt idx="2">
                  <c:v>L' équilibre territorial de la gouvernance (urbain, périurbain, rural)</c:v>
                </c:pt>
                <c:pt idx="3">
                  <c:v>L'offre de transports en commun renforcée</c:v>
                </c:pt>
              </c:strCache>
            </c:strRef>
          </c:cat>
          <c:val>
            <c:numRef>
              <c:f>Feuil1!$E$2:$E$5</c:f>
              <c:numCache>
                <c:formatCode>0%</c:formatCode>
                <c:ptCount val="4"/>
                <c:pt idx="0">
                  <c:v>0.59</c:v>
                </c:pt>
                <c:pt idx="1">
                  <c:v>0.19</c:v>
                </c:pt>
                <c:pt idx="2">
                  <c:v>0.12</c:v>
                </c:pt>
                <c:pt idx="3">
                  <c:v>0.1</c:v>
                </c:pt>
              </c:numCache>
            </c:numRef>
          </c:val>
          <c:extLst>
            <c:ext xmlns:c16="http://schemas.microsoft.com/office/drawing/2014/chart" uri="{C3380CC4-5D6E-409C-BE32-E72D297353CC}">
              <c16:uniqueId val="{00000003-9144-4835-8BBA-AEF8A934F6E9}"/>
            </c:ext>
          </c:extLst>
        </c:ser>
        <c:dLbls>
          <c:showLegendKey val="0"/>
          <c:showVal val="0"/>
          <c:showCatName val="0"/>
          <c:showSerName val="0"/>
          <c:showPercent val="0"/>
          <c:showBubbleSize val="0"/>
        </c:dLbls>
        <c:gapWidth val="150"/>
        <c:overlap val="100"/>
        <c:axId val="90646400"/>
        <c:axId val="90647936"/>
      </c:barChart>
      <c:catAx>
        <c:axId val="90646400"/>
        <c:scaling>
          <c:orientation val="minMax"/>
        </c:scaling>
        <c:delete val="0"/>
        <c:axPos val="l"/>
        <c:numFmt formatCode="General" sourceLinked="0"/>
        <c:majorTickMark val="out"/>
        <c:minorTickMark val="none"/>
        <c:tickLblPos val="nextTo"/>
        <c:txPr>
          <a:bodyPr/>
          <a:lstStyle/>
          <a:p>
            <a:pPr>
              <a:defRPr sz="1400"/>
            </a:pPr>
            <a:endParaRPr lang="fr-FR"/>
          </a:p>
        </c:txPr>
        <c:crossAx val="90647936"/>
        <c:crosses val="autoZero"/>
        <c:auto val="1"/>
        <c:lblAlgn val="ctr"/>
        <c:lblOffset val="100"/>
        <c:noMultiLvlLbl val="0"/>
      </c:catAx>
      <c:valAx>
        <c:axId val="90647936"/>
        <c:scaling>
          <c:orientation val="minMax"/>
          <c:max val="1"/>
        </c:scaling>
        <c:delete val="1"/>
        <c:axPos val="b"/>
        <c:numFmt formatCode="0%" sourceLinked="1"/>
        <c:majorTickMark val="out"/>
        <c:minorTickMark val="none"/>
        <c:tickLblPos val="nextTo"/>
        <c:crossAx val="90646400"/>
        <c:crosses val="autoZero"/>
        <c:crossBetween val="between"/>
      </c:valAx>
    </c:plotArea>
    <c:legend>
      <c:legendPos val="r"/>
      <c:layout>
        <c:manualLayout>
          <c:xMode val="edge"/>
          <c:yMode val="edge"/>
          <c:x val="0.14481644233612861"/>
          <c:y val="0.84693054762690378"/>
          <c:w val="0.77547917727865445"/>
          <c:h val="0.14960291668389925"/>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45325241781758E-2"/>
          <c:y val="0.12556054640761663"/>
          <c:w val="0.95535115239927282"/>
          <c:h val="0.62073280828137489"/>
        </c:manualLayout>
      </c:layout>
      <c:barChart>
        <c:barDir val="col"/>
        <c:grouping val="clustered"/>
        <c:varyColors val="0"/>
        <c:ser>
          <c:idx val="1"/>
          <c:order val="0"/>
          <c:tx>
            <c:strRef>
              <c:f>Feuil1!$B$1</c:f>
              <c:strCache>
                <c:ptCount val="1"/>
                <c:pt idx="0">
                  <c:v>zone 3</c:v>
                </c:pt>
              </c:strCache>
            </c:strRef>
          </c:tx>
          <c:spPr>
            <a:solidFill>
              <a:srgbClr val="C00000"/>
            </a:solidFill>
            <a:ln>
              <a:solidFill>
                <a:schemeClr val="accent6">
                  <a:lumMod val="75000"/>
                </a:schemeClr>
              </a:solidFill>
            </a:ln>
          </c:spPr>
          <c:invertIfNegative val="0"/>
          <c:dLbls>
            <c:dLbl>
              <c:idx val="1"/>
              <c:layout>
                <c:manualLayout>
                  <c:x val="-1.5380908849642956E-3"/>
                  <c:y val="6.127385630176091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0BA-4B0B-96D6-176FF30C0734}"/>
                </c:ext>
              </c:extLst>
            </c:dLbl>
            <c:dLbl>
              <c:idx val="3"/>
              <c:layout>
                <c:manualLayout>
                  <c:x val="-1.5380908849642956E-3"/>
                  <c:y val="8.886207364137355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0BA-4B0B-96D6-176FF30C0734}"/>
                </c:ext>
              </c:extLst>
            </c:dLbl>
            <c:dLbl>
              <c:idx val="5"/>
              <c:layout>
                <c:manualLayout>
                  <c:x val="-4.6149994264561081E-3"/>
                  <c:y val="0.1002633785485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BA-4B0B-96D6-176FF30C0734}"/>
                </c:ext>
              </c:extLst>
            </c:dLbl>
            <c:spPr>
              <a:noFill/>
              <a:ln>
                <a:noFill/>
              </a:ln>
              <a:effectLst/>
            </c:spPr>
            <c:txPr>
              <a:bodyPr/>
              <a:lstStyle/>
              <a:p>
                <a:pPr>
                  <a:defRPr sz="13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Développer les infrastructures pour le vélo, pour encourager son usage</c:v>
                </c:pt>
                <c:pt idx="1">
                  <c:v>L'autostop organisé</c:v>
                </c:pt>
                <c:pt idx="2">
                  <c:v>L'autopartage</c:v>
                </c:pt>
                <c:pt idx="3">
                  <c:v>Le Transport à  la Demande</c:v>
                </c:pt>
                <c:pt idx="4">
                  <c:v>Le covoiturage</c:v>
                </c:pt>
              </c:strCache>
            </c:strRef>
          </c:cat>
          <c:val>
            <c:numRef>
              <c:f>Feuil1!$B$2:$B$6</c:f>
              <c:numCache>
                <c:formatCode>0%</c:formatCode>
                <c:ptCount val="5"/>
                <c:pt idx="0">
                  <c:v>0.23</c:v>
                </c:pt>
                <c:pt idx="1">
                  <c:v>0.24</c:v>
                </c:pt>
                <c:pt idx="2">
                  <c:v>0.2</c:v>
                </c:pt>
                <c:pt idx="3">
                  <c:v>0.51</c:v>
                </c:pt>
                <c:pt idx="4">
                  <c:v>0.82</c:v>
                </c:pt>
              </c:numCache>
            </c:numRef>
          </c:val>
          <c:extLst>
            <c:ext xmlns:c16="http://schemas.microsoft.com/office/drawing/2014/chart" uri="{C3380CC4-5D6E-409C-BE32-E72D297353CC}">
              <c16:uniqueId val="{00000003-F0BA-4B0B-96D6-176FF30C0734}"/>
            </c:ext>
          </c:extLst>
        </c:ser>
        <c:ser>
          <c:idx val="2"/>
          <c:order val="1"/>
          <c:tx>
            <c:strRef>
              <c:f>Feuil1!$C$1</c:f>
              <c:strCache>
                <c:ptCount val="1"/>
                <c:pt idx="0">
                  <c:v>zone 2</c:v>
                </c:pt>
              </c:strCache>
            </c:strRef>
          </c:tx>
          <c:spPr>
            <a:solidFill>
              <a:srgbClr val="002060"/>
            </a:solidFill>
            <a:ln>
              <a:noFill/>
            </a:ln>
          </c:spPr>
          <c:invertIfNegative val="0"/>
          <c:dLbls>
            <c:dLbl>
              <c:idx val="1"/>
              <c:layout>
                <c:manualLayout>
                  <c:x val="-1.5380908849642956E-3"/>
                  <c:y val="7.094816785329215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0BA-4B0B-96D6-176FF30C0734}"/>
                </c:ext>
              </c:extLst>
            </c:dLbl>
            <c:dLbl>
              <c:idx val="6"/>
              <c:layout>
                <c:manualLayout>
                  <c:x val="-6.1533325686081441E-3"/>
                  <c:y val="8.41386795217338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BA-4B0B-96D6-176FF30C0734}"/>
                </c:ext>
              </c:extLst>
            </c:dLbl>
            <c:spPr>
              <a:noFill/>
              <a:ln>
                <a:noFill/>
              </a:ln>
              <a:effectLst/>
            </c:spPr>
            <c:txPr>
              <a:bodyPr/>
              <a:lstStyle/>
              <a:p>
                <a:pPr>
                  <a:defRPr sz="13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Développer les infrastructures pour le vélo, pour encourager son usage</c:v>
                </c:pt>
                <c:pt idx="1">
                  <c:v>L'autostop organisé</c:v>
                </c:pt>
                <c:pt idx="2">
                  <c:v>L'autopartage</c:v>
                </c:pt>
                <c:pt idx="3">
                  <c:v>Le Transport à  la Demande</c:v>
                </c:pt>
                <c:pt idx="4">
                  <c:v>Le covoiturage</c:v>
                </c:pt>
              </c:strCache>
            </c:strRef>
          </c:cat>
          <c:val>
            <c:numRef>
              <c:f>Feuil1!$C$2:$C$6</c:f>
              <c:numCache>
                <c:formatCode>0%</c:formatCode>
                <c:ptCount val="5"/>
                <c:pt idx="0">
                  <c:v>0.28999999999999998</c:v>
                </c:pt>
                <c:pt idx="1">
                  <c:v>0.35</c:v>
                </c:pt>
                <c:pt idx="2">
                  <c:v>0.18</c:v>
                </c:pt>
                <c:pt idx="3">
                  <c:v>0.41</c:v>
                </c:pt>
                <c:pt idx="4">
                  <c:v>0.78</c:v>
                </c:pt>
              </c:numCache>
            </c:numRef>
          </c:val>
          <c:extLst>
            <c:ext xmlns:c16="http://schemas.microsoft.com/office/drawing/2014/chart" uri="{C3380CC4-5D6E-409C-BE32-E72D297353CC}">
              <c16:uniqueId val="{00000006-F0BA-4B0B-96D6-176FF30C0734}"/>
            </c:ext>
          </c:extLst>
        </c:ser>
        <c:ser>
          <c:idx val="4"/>
          <c:order val="2"/>
          <c:tx>
            <c:strRef>
              <c:f>Feuil1!$D$1</c:f>
              <c:strCache>
                <c:ptCount val="1"/>
                <c:pt idx="0">
                  <c:v>zone 1</c:v>
                </c:pt>
              </c:strCache>
            </c:strRef>
          </c:tx>
          <c:spPr>
            <a:solidFill>
              <a:srgbClr val="FF0000"/>
            </a:solidFill>
            <a:ln>
              <a:solidFill>
                <a:schemeClr val="accent4">
                  <a:lumMod val="20000"/>
                  <a:lumOff val="80000"/>
                </a:schemeClr>
              </a:solidFill>
            </a:ln>
          </c:spPr>
          <c:invertIfNegative val="0"/>
          <c:dPt>
            <c:idx val="0"/>
            <c:invertIfNegative val="0"/>
            <c:bubble3D val="0"/>
            <c:spPr>
              <a:solidFill>
                <a:srgbClr val="008000"/>
              </a:solidFill>
              <a:ln>
                <a:solidFill>
                  <a:schemeClr val="accent4">
                    <a:lumMod val="20000"/>
                    <a:lumOff val="80000"/>
                  </a:schemeClr>
                </a:solidFill>
              </a:ln>
            </c:spPr>
            <c:extLst>
              <c:ext xmlns:c16="http://schemas.microsoft.com/office/drawing/2014/chart" uri="{C3380CC4-5D6E-409C-BE32-E72D297353CC}">
                <c16:uniqueId val="{00000004-38BA-488C-8434-9514E0F03305}"/>
              </c:ext>
            </c:extLst>
          </c:dPt>
          <c:dPt>
            <c:idx val="1"/>
            <c:invertIfNegative val="0"/>
            <c:bubble3D val="0"/>
            <c:spPr>
              <a:solidFill>
                <a:srgbClr val="008000"/>
              </a:solidFill>
              <a:ln>
                <a:solidFill>
                  <a:schemeClr val="accent4">
                    <a:lumMod val="20000"/>
                    <a:lumOff val="80000"/>
                  </a:schemeClr>
                </a:solidFill>
              </a:ln>
            </c:spPr>
            <c:extLst>
              <c:ext xmlns:c16="http://schemas.microsoft.com/office/drawing/2014/chart" uri="{C3380CC4-5D6E-409C-BE32-E72D297353CC}">
                <c16:uniqueId val="{00000003-38BA-488C-8434-9514E0F03305}"/>
              </c:ext>
            </c:extLst>
          </c:dPt>
          <c:dPt>
            <c:idx val="2"/>
            <c:invertIfNegative val="0"/>
            <c:bubble3D val="0"/>
            <c:spPr>
              <a:solidFill>
                <a:srgbClr val="008000"/>
              </a:solidFill>
              <a:ln>
                <a:solidFill>
                  <a:schemeClr val="accent4">
                    <a:lumMod val="20000"/>
                    <a:lumOff val="80000"/>
                  </a:schemeClr>
                </a:solidFill>
              </a:ln>
            </c:spPr>
            <c:extLst>
              <c:ext xmlns:c16="http://schemas.microsoft.com/office/drawing/2014/chart" uri="{C3380CC4-5D6E-409C-BE32-E72D297353CC}">
                <c16:uniqueId val="{00000002-38BA-488C-8434-9514E0F03305}"/>
              </c:ext>
            </c:extLst>
          </c:dPt>
          <c:dPt>
            <c:idx val="3"/>
            <c:invertIfNegative val="0"/>
            <c:bubble3D val="0"/>
            <c:spPr>
              <a:solidFill>
                <a:srgbClr val="008000"/>
              </a:solidFill>
              <a:ln>
                <a:solidFill>
                  <a:schemeClr val="accent4">
                    <a:lumMod val="20000"/>
                    <a:lumOff val="80000"/>
                  </a:schemeClr>
                </a:solidFill>
              </a:ln>
            </c:spPr>
            <c:extLst>
              <c:ext xmlns:c16="http://schemas.microsoft.com/office/drawing/2014/chart" uri="{C3380CC4-5D6E-409C-BE32-E72D297353CC}">
                <c16:uniqueId val="{00000001-38BA-488C-8434-9514E0F03305}"/>
              </c:ext>
            </c:extLst>
          </c:dPt>
          <c:dPt>
            <c:idx val="4"/>
            <c:invertIfNegative val="0"/>
            <c:bubble3D val="0"/>
            <c:spPr>
              <a:solidFill>
                <a:srgbClr val="008000"/>
              </a:solidFill>
              <a:ln>
                <a:solidFill>
                  <a:schemeClr val="accent4">
                    <a:lumMod val="20000"/>
                    <a:lumOff val="80000"/>
                  </a:schemeClr>
                </a:solidFill>
              </a:ln>
            </c:spPr>
            <c:extLst>
              <c:ext xmlns:c16="http://schemas.microsoft.com/office/drawing/2014/chart" uri="{C3380CC4-5D6E-409C-BE32-E72D297353CC}">
                <c16:uniqueId val="{00000000-38BA-488C-8434-9514E0F03305}"/>
              </c:ext>
            </c:extLst>
          </c:dPt>
          <c:dLbls>
            <c:spPr>
              <a:noFill/>
              <a:ln>
                <a:noFill/>
              </a:ln>
              <a:effectLst/>
            </c:spPr>
            <c:txPr>
              <a:bodyPr/>
              <a:lstStyle/>
              <a:p>
                <a:pPr>
                  <a:defRPr sz="1300" b="1">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Développer les infrastructures pour le vélo, pour encourager son usage</c:v>
                </c:pt>
                <c:pt idx="1">
                  <c:v>L'autostop organisé</c:v>
                </c:pt>
                <c:pt idx="2">
                  <c:v>L'autopartage</c:v>
                </c:pt>
                <c:pt idx="3">
                  <c:v>Le Transport à  la Demande</c:v>
                </c:pt>
                <c:pt idx="4">
                  <c:v>Le covoiturage</c:v>
                </c:pt>
              </c:strCache>
            </c:strRef>
          </c:cat>
          <c:val>
            <c:numRef>
              <c:f>Feuil1!$D$2:$D$6</c:f>
              <c:numCache>
                <c:formatCode>0%</c:formatCode>
                <c:ptCount val="5"/>
                <c:pt idx="0">
                  <c:v>0.41</c:v>
                </c:pt>
                <c:pt idx="1">
                  <c:v>0.12</c:v>
                </c:pt>
                <c:pt idx="2">
                  <c:v>0.18</c:v>
                </c:pt>
                <c:pt idx="3">
                  <c:v>0.71</c:v>
                </c:pt>
                <c:pt idx="4">
                  <c:v>0.59</c:v>
                </c:pt>
              </c:numCache>
            </c:numRef>
          </c:val>
          <c:extLst>
            <c:ext xmlns:c16="http://schemas.microsoft.com/office/drawing/2014/chart" uri="{C3380CC4-5D6E-409C-BE32-E72D297353CC}">
              <c16:uniqueId val="{00000007-F0BA-4B0B-96D6-176FF30C0734}"/>
            </c:ext>
          </c:extLst>
        </c:ser>
        <c:dLbls>
          <c:showLegendKey val="0"/>
          <c:showVal val="1"/>
          <c:showCatName val="0"/>
          <c:showSerName val="0"/>
          <c:showPercent val="0"/>
          <c:showBubbleSize val="0"/>
        </c:dLbls>
        <c:gapWidth val="150"/>
        <c:axId val="99764480"/>
        <c:axId val="99774464"/>
      </c:barChart>
      <c:catAx>
        <c:axId val="99764480"/>
        <c:scaling>
          <c:orientation val="maxMin"/>
        </c:scaling>
        <c:delete val="0"/>
        <c:axPos val="b"/>
        <c:numFmt formatCode="General" sourceLinked="1"/>
        <c:majorTickMark val="none"/>
        <c:minorTickMark val="none"/>
        <c:tickLblPos val="nextTo"/>
        <c:txPr>
          <a:bodyPr/>
          <a:lstStyle/>
          <a:p>
            <a:pPr>
              <a:defRPr sz="1400"/>
            </a:pPr>
            <a:endParaRPr lang="fr-FR"/>
          </a:p>
        </c:txPr>
        <c:crossAx val="99774464"/>
        <c:crosses val="autoZero"/>
        <c:auto val="1"/>
        <c:lblAlgn val="ctr"/>
        <c:lblOffset val="100"/>
        <c:noMultiLvlLbl val="0"/>
      </c:catAx>
      <c:valAx>
        <c:axId val="99774464"/>
        <c:scaling>
          <c:orientation val="minMax"/>
          <c:max val="0.9"/>
          <c:min val="0"/>
        </c:scaling>
        <c:delete val="1"/>
        <c:axPos val="r"/>
        <c:numFmt formatCode="0%" sourceLinked="1"/>
        <c:majorTickMark val="out"/>
        <c:minorTickMark val="none"/>
        <c:tickLblPos val="nextTo"/>
        <c:crossAx val="99764480"/>
        <c:crosses val="autoZero"/>
        <c:crossBetween val="between"/>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724076158834984"/>
          <c:y val="2.3263515103502837E-2"/>
          <c:w val="0.56827355557784898"/>
          <c:h val="0.92550615081037768"/>
        </c:manualLayout>
      </c:layout>
      <c:barChart>
        <c:barDir val="bar"/>
        <c:grouping val="stacked"/>
        <c:varyColors val="0"/>
        <c:ser>
          <c:idx val="0"/>
          <c:order val="0"/>
          <c:tx>
            <c:strRef>
              <c:f>Feuil1!$B$1</c:f>
              <c:strCache>
                <c:ptCount val="1"/>
                <c:pt idx="0">
                  <c:v>En 1er</c:v>
                </c:pt>
              </c:strCache>
            </c:strRef>
          </c:tx>
          <c:spPr>
            <a:solidFill>
              <a:srgbClr val="006600"/>
            </a:solidFill>
            <a:scene3d>
              <a:camera prst="orthographicFront"/>
              <a:lightRig rig="threePt" dir="t"/>
            </a:scene3d>
            <a:sp3d>
              <a:bevelT/>
            </a:sp3d>
          </c:spPr>
          <c:invertIfNegative val="0"/>
          <c:dLbls>
            <c:spPr>
              <a:noFill/>
              <a:ln>
                <a:noFill/>
              </a:ln>
              <a:effectLst/>
            </c:spPr>
            <c:txPr>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Feuil1!$A$2:$A$9</c:f>
              <c:strCache>
                <c:ptCount val="8"/>
                <c:pt idx="0">
                  <c:v>De nouveaux arrèts de bus/car</c:v>
                </c:pt>
                <c:pt idx="1">
                  <c:v>Des horaires étendus </c:v>
                </c:pt>
                <c:pt idx="2">
                  <c:v>La gratuité des transports</c:v>
                </c:pt>
                <c:pt idx="3">
                  <c:v>Faciliter les correspondances entre les modes</c:v>
                </c:pt>
                <c:pt idx="4">
                  <c:v>Une tarification simplifiée</c:v>
                </c:pt>
                <c:pt idx="5">
                  <c:v>De nouvelles lignes de bus/car</c:v>
                </c:pt>
                <c:pt idx="6">
                  <c:v>Des navettes pour rejoindre une gare, un aéroport, un arrêt de car interurbain</c:v>
                </c:pt>
                <c:pt idx="7">
                  <c:v>Plus de fréquence sur les lignes existantes (TER, Bus, Car)</c:v>
                </c:pt>
              </c:strCache>
            </c:strRef>
          </c:cat>
          <c:val>
            <c:numRef>
              <c:f>Feuil1!$B$2:$B$9</c:f>
              <c:numCache>
                <c:formatCode>0%</c:formatCode>
                <c:ptCount val="8"/>
                <c:pt idx="0">
                  <c:v>0.03</c:v>
                </c:pt>
                <c:pt idx="1">
                  <c:v>0.09</c:v>
                </c:pt>
                <c:pt idx="2">
                  <c:v>0.13</c:v>
                </c:pt>
                <c:pt idx="3">
                  <c:v>0.12</c:v>
                </c:pt>
                <c:pt idx="4">
                  <c:v>0.08</c:v>
                </c:pt>
                <c:pt idx="5">
                  <c:v>0.18</c:v>
                </c:pt>
                <c:pt idx="6">
                  <c:v>0.19</c:v>
                </c:pt>
                <c:pt idx="7">
                  <c:v>0.18</c:v>
                </c:pt>
              </c:numCache>
            </c:numRef>
          </c:val>
          <c:extLst>
            <c:ext xmlns:c16="http://schemas.microsoft.com/office/drawing/2014/chart" uri="{C3380CC4-5D6E-409C-BE32-E72D297353CC}">
              <c16:uniqueId val="{00000000-3367-4883-8B5D-D36E1A59CA1F}"/>
            </c:ext>
          </c:extLst>
        </c:ser>
        <c:ser>
          <c:idx val="1"/>
          <c:order val="1"/>
          <c:tx>
            <c:strRef>
              <c:f>Feuil1!$C$1</c:f>
              <c:strCache>
                <c:ptCount val="1"/>
                <c:pt idx="0">
                  <c:v>en 2 ème</c:v>
                </c:pt>
              </c:strCache>
            </c:strRef>
          </c:tx>
          <c:spPr>
            <a:solidFill>
              <a:srgbClr val="009900"/>
            </a:solidFill>
            <a:scene3d>
              <a:camera prst="orthographicFront"/>
              <a:lightRig rig="threePt" dir="t"/>
            </a:scene3d>
            <a:sp3d>
              <a:bevelT/>
            </a:sp3d>
          </c:spPr>
          <c:invertIfNegative val="0"/>
          <c:dLbls>
            <c:spPr>
              <a:noFill/>
              <a:ln>
                <a:noFill/>
              </a:ln>
              <a:effectLst/>
            </c:spPr>
            <c:txPr>
              <a:bodyPr/>
              <a:lstStyle/>
              <a:p>
                <a:pPr>
                  <a:defRPr sz="1400" b="1">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Feuil1!$A$2:$A$9</c:f>
              <c:strCache>
                <c:ptCount val="8"/>
                <c:pt idx="0">
                  <c:v>De nouveaux arrèts de bus/car</c:v>
                </c:pt>
                <c:pt idx="1">
                  <c:v>Des horaires étendus </c:v>
                </c:pt>
                <c:pt idx="2">
                  <c:v>La gratuité des transports</c:v>
                </c:pt>
                <c:pt idx="3">
                  <c:v>Faciliter les correspondances entre les modes</c:v>
                </c:pt>
                <c:pt idx="4">
                  <c:v>Une tarification simplifiée</c:v>
                </c:pt>
                <c:pt idx="5">
                  <c:v>De nouvelles lignes de bus/car</c:v>
                </c:pt>
                <c:pt idx="6">
                  <c:v>Des navettes pour rejoindre une gare, un aéroport, un arrêt de car interurbain</c:v>
                </c:pt>
                <c:pt idx="7">
                  <c:v>Plus de fréquence sur les lignes existantes (TER, Bus, Car)</c:v>
                </c:pt>
              </c:strCache>
            </c:strRef>
          </c:cat>
          <c:val>
            <c:numRef>
              <c:f>Feuil1!$C$2:$C$9</c:f>
              <c:numCache>
                <c:formatCode>0%</c:formatCode>
                <c:ptCount val="8"/>
                <c:pt idx="0">
                  <c:v>0.08</c:v>
                </c:pt>
                <c:pt idx="1">
                  <c:v>0.09</c:v>
                </c:pt>
                <c:pt idx="2">
                  <c:v>7.0000000000000007E-2</c:v>
                </c:pt>
                <c:pt idx="3">
                  <c:v>0.1</c:v>
                </c:pt>
                <c:pt idx="4">
                  <c:v>0.18</c:v>
                </c:pt>
                <c:pt idx="5">
                  <c:v>0.11</c:v>
                </c:pt>
                <c:pt idx="6">
                  <c:v>0.15</c:v>
                </c:pt>
                <c:pt idx="7">
                  <c:v>0.22</c:v>
                </c:pt>
              </c:numCache>
            </c:numRef>
          </c:val>
          <c:extLst>
            <c:ext xmlns:c16="http://schemas.microsoft.com/office/drawing/2014/chart" uri="{C3380CC4-5D6E-409C-BE32-E72D297353CC}">
              <c16:uniqueId val="{00000001-3367-4883-8B5D-D36E1A59CA1F}"/>
            </c:ext>
          </c:extLst>
        </c:ser>
        <c:ser>
          <c:idx val="2"/>
          <c:order val="2"/>
          <c:tx>
            <c:strRef>
              <c:f>Feuil1!$D$1</c:f>
              <c:strCache>
                <c:ptCount val="1"/>
                <c:pt idx="0">
                  <c:v>En 3 ème</c:v>
                </c:pt>
              </c:strCache>
            </c:strRef>
          </c:tx>
          <c:spPr>
            <a:solidFill>
              <a:srgbClr val="8AD237"/>
            </a:solidFill>
            <a:scene3d>
              <a:camera prst="orthographicFront"/>
              <a:lightRig rig="threePt" dir="t"/>
            </a:scene3d>
            <a:sp3d>
              <a:bevelT/>
            </a:sp3d>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Feuil1!$A$2:$A$9</c:f>
              <c:strCache>
                <c:ptCount val="8"/>
                <c:pt idx="0">
                  <c:v>De nouveaux arrèts de bus/car</c:v>
                </c:pt>
                <c:pt idx="1">
                  <c:v>Des horaires étendus </c:v>
                </c:pt>
                <c:pt idx="2">
                  <c:v>La gratuité des transports</c:v>
                </c:pt>
                <c:pt idx="3">
                  <c:v>Faciliter les correspondances entre les modes</c:v>
                </c:pt>
                <c:pt idx="4">
                  <c:v>Une tarification simplifiée</c:v>
                </c:pt>
                <c:pt idx="5">
                  <c:v>De nouvelles lignes de bus/car</c:v>
                </c:pt>
                <c:pt idx="6">
                  <c:v>Des navettes pour rejoindre une gare, un aéroport, un arrêt de car interurbain</c:v>
                </c:pt>
                <c:pt idx="7">
                  <c:v>Plus de fréquence sur les lignes existantes (TER, Bus, Car)</c:v>
                </c:pt>
              </c:strCache>
            </c:strRef>
          </c:cat>
          <c:val>
            <c:numRef>
              <c:f>Feuil1!$D$2:$D$9</c:f>
              <c:numCache>
                <c:formatCode>0%</c:formatCode>
                <c:ptCount val="8"/>
                <c:pt idx="0">
                  <c:v>0.1</c:v>
                </c:pt>
                <c:pt idx="1">
                  <c:v>0.11</c:v>
                </c:pt>
                <c:pt idx="2">
                  <c:v>0.06</c:v>
                </c:pt>
                <c:pt idx="3">
                  <c:v>0.27</c:v>
                </c:pt>
                <c:pt idx="4">
                  <c:v>0.12</c:v>
                </c:pt>
                <c:pt idx="5">
                  <c:v>0.06</c:v>
                </c:pt>
                <c:pt idx="6">
                  <c:v>0.15</c:v>
                </c:pt>
                <c:pt idx="7">
                  <c:v>0.13</c:v>
                </c:pt>
              </c:numCache>
            </c:numRef>
          </c:val>
          <c:extLst>
            <c:ext xmlns:c16="http://schemas.microsoft.com/office/drawing/2014/chart" uri="{C3380CC4-5D6E-409C-BE32-E72D297353CC}">
              <c16:uniqueId val="{00000002-3367-4883-8B5D-D36E1A59CA1F}"/>
            </c:ext>
          </c:extLst>
        </c:ser>
        <c:ser>
          <c:idx val="3"/>
          <c:order val="3"/>
          <c:tx>
            <c:strRef>
              <c:f>Feuil1!$E$1</c:f>
              <c:strCache>
                <c:ptCount val="1"/>
                <c:pt idx="0">
                  <c:v>En 4ème</c:v>
                </c:pt>
              </c:strCache>
            </c:strRef>
          </c:tx>
          <c:spPr>
            <a:solidFill>
              <a:srgbClr val="FFC000"/>
            </a:solidFill>
            <a:scene3d>
              <a:camera prst="orthographicFront"/>
              <a:lightRig rig="threePt" dir="t"/>
            </a:scene3d>
            <a:sp3d>
              <a:bevelT/>
            </a:sp3d>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Feuil1!$A$2:$A$9</c:f>
              <c:strCache>
                <c:ptCount val="8"/>
                <c:pt idx="0">
                  <c:v>De nouveaux arrèts de bus/car</c:v>
                </c:pt>
                <c:pt idx="1">
                  <c:v>Des horaires étendus </c:v>
                </c:pt>
                <c:pt idx="2">
                  <c:v>La gratuité des transports</c:v>
                </c:pt>
                <c:pt idx="3">
                  <c:v>Faciliter les correspondances entre les modes</c:v>
                </c:pt>
                <c:pt idx="4">
                  <c:v>Une tarification simplifiée</c:v>
                </c:pt>
                <c:pt idx="5">
                  <c:v>De nouvelles lignes de bus/car</c:v>
                </c:pt>
                <c:pt idx="6">
                  <c:v>Des navettes pour rejoindre une gare, un aéroport, un arrêt de car interurbain</c:v>
                </c:pt>
                <c:pt idx="7">
                  <c:v>Plus de fréquence sur les lignes existantes (TER, Bus, Car)</c:v>
                </c:pt>
              </c:strCache>
            </c:strRef>
          </c:cat>
          <c:val>
            <c:numRef>
              <c:f>Feuil1!$E$2:$E$9</c:f>
              <c:numCache>
                <c:formatCode>0%</c:formatCode>
                <c:ptCount val="8"/>
                <c:pt idx="0">
                  <c:v>0.09</c:v>
                </c:pt>
                <c:pt idx="1">
                  <c:v>0.18</c:v>
                </c:pt>
                <c:pt idx="2">
                  <c:v>0.08</c:v>
                </c:pt>
                <c:pt idx="3">
                  <c:v>0.18</c:v>
                </c:pt>
                <c:pt idx="4">
                  <c:v>0.14000000000000001</c:v>
                </c:pt>
                <c:pt idx="5">
                  <c:v>0.08</c:v>
                </c:pt>
                <c:pt idx="6">
                  <c:v>0.14000000000000001</c:v>
                </c:pt>
                <c:pt idx="7">
                  <c:v>0.11</c:v>
                </c:pt>
              </c:numCache>
            </c:numRef>
          </c:val>
          <c:extLst>
            <c:ext xmlns:c16="http://schemas.microsoft.com/office/drawing/2014/chart" uri="{C3380CC4-5D6E-409C-BE32-E72D297353CC}">
              <c16:uniqueId val="{00000003-3367-4883-8B5D-D36E1A59CA1F}"/>
            </c:ext>
          </c:extLst>
        </c:ser>
        <c:dLbls>
          <c:showLegendKey val="0"/>
          <c:showVal val="0"/>
          <c:showCatName val="0"/>
          <c:showSerName val="0"/>
          <c:showPercent val="0"/>
          <c:showBubbleSize val="0"/>
        </c:dLbls>
        <c:gapWidth val="150"/>
        <c:overlap val="100"/>
        <c:axId val="99539968"/>
        <c:axId val="99545856"/>
      </c:barChart>
      <c:catAx>
        <c:axId val="99539968"/>
        <c:scaling>
          <c:orientation val="minMax"/>
        </c:scaling>
        <c:delete val="0"/>
        <c:axPos val="l"/>
        <c:numFmt formatCode="General" sourceLinked="0"/>
        <c:majorTickMark val="out"/>
        <c:minorTickMark val="none"/>
        <c:tickLblPos val="nextTo"/>
        <c:txPr>
          <a:bodyPr/>
          <a:lstStyle/>
          <a:p>
            <a:pPr>
              <a:defRPr sz="1400"/>
            </a:pPr>
            <a:endParaRPr lang="fr-FR"/>
          </a:p>
        </c:txPr>
        <c:crossAx val="99545856"/>
        <c:crosses val="autoZero"/>
        <c:auto val="1"/>
        <c:lblAlgn val="ctr"/>
        <c:lblOffset val="100"/>
        <c:noMultiLvlLbl val="0"/>
      </c:catAx>
      <c:valAx>
        <c:axId val="99545856"/>
        <c:scaling>
          <c:orientation val="minMax"/>
          <c:max val="0.8"/>
        </c:scaling>
        <c:delete val="1"/>
        <c:axPos val="b"/>
        <c:numFmt formatCode="0%" sourceLinked="1"/>
        <c:majorTickMark val="out"/>
        <c:minorTickMark val="none"/>
        <c:tickLblPos val="nextTo"/>
        <c:crossAx val="99539968"/>
        <c:crosses val="autoZero"/>
        <c:crossBetween val="between"/>
      </c:valAx>
    </c:plotArea>
    <c:legend>
      <c:legendPos val="r"/>
      <c:layout>
        <c:manualLayout>
          <c:xMode val="edge"/>
          <c:yMode val="edge"/>
          <c:x val="0.14481644233612861"/>
          <c:y val="0.95042810205668982"/>
          <c:w val="0.80192122323474579"/>
          <c:h val="4.9571897943310232E-2"/>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9.2094626313170655E-2"/>
          <c:y val="2.6092979136658097E-3"/>
          <c:w val="0.88759943514315209"/>
          <c:h val="0.73307946338501073"/>
        </c:manualLayout>
      </c:layout>
      <c:bar3DChart>
        <c:barDir val="col"/>
        <c:grouping val="percentStacked"/>
        <c:varyColors val="0"/>
        <c:ser>
          <c:idx val="0"/>
          <c:order val="0"/>
          <c:tx>
            <c:strRef>
              <c:f>Feuil1!$B$1</c:f>
              <c:strCache>
                <c:ptCount val="1"/>
                <c:pt idx="0">
                  <c:v>OUI,tout à fait</c:v>
                </c:pt>
              </c:strCache>
            </c:strRef>
          </c:tx>
          <c:spPr>
            <a:solidFill>
              <a:srgbClr val="008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Feuil1!$B$2:$B$5</c:f>
              <c:numCache>
                <c:formatCode>0%</c:formatCode>
                <c:ptCount val="4"/>
                <c:pt idx="0">
                  <c:v>0.08</c:v>
                </c:pt>
                <c:pt idx="1">
                  <c:v>0.12</c:v>
                </c:pt>
                <c:pt idx="2">
                  <c:v>0.1</c:v>
                </c:pt>
                <c:pt idx="3">
                  <c:v>7.0000000000000007E-2</c:v>
                </c:pt>
              </c:numCache>
            </c:numRef>
          </c:val>
          <c:extLst>
            <c:ext xmlns:c16="http://schemas.microsoft.com/office/drawing/2014/chart" uri="{C3380CC4-5D6E-409C-BE32-E72D297353CC}">
              <c16:uniqueId val="{00000000-B4C7-487E-BE71-846381C9AA65}"/>
            </c:ext>
          </c:extLst>
        </c:ser>
        <c:ser>
          <c:idx val="1"/>
          <c:order val="1"/>
          <c:tx>
            <c:strRef>
              <c:f>Feuil1!$C$1</c:f>
              <c:strCache>
                <c:ptCount val="1"/>
                <c:pt idx="0">
                  <c:v>OUI, plutôt</c:v>
                </c:pt>
              </c:strCache>
            </c:strRef>
          </c:tx>
          <c:spPr>
            <a:solidFill>
              <a:srgbClr val="92D05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Feuil1!$C$2:$C$5</c:f>
              <c:numCache>
                <c:formatCode>0%</c:formatCode>
                <c:ptCount val="4"/>
                <c:pt idx="0">
                  <c:v>0.35</c:v>
                </c:pt>
                <c:pt idx="1">
                  <c:v>0.35</c:v>
                </c:pt>
                <c:pt idx="2">
                  <c:v>0.39</c:v>
                </c:pt>
                <c:pt idx="3">
                  <c:v>0.33</c:v>
                </c:pt>
              </c:numCache>
            </c:numRef>
          </c:val>
          <c:extLst>
            <c:ext xmlns:c16="http://schemas.microsoft.com/office/drawing/2014/chart" uri="{C3380CC4-5D6E-409C-BE32-E72D297353CC}">
              <c16:uniqueId val="{00000001-B4C7-487E-BE71-846381C9AA65}"/>
            </c:ext>
          </c:extLst>
        </c:ser>
        <c:ser>
          <c:idx val="2"/>
          <c:order val="2"/>
          <c:tx>
            <c:strRef>
              <c:f>Feuil1!$D$1</c:f>
              <c:strCache>
                <c:ptCount val="1"/>
                <c:pt idx="0">
                  <c:v>NON, plutôt pas</c:v>
                </c:pt>
              </c:strCache>
            </c:strRef>
          </c:tx>
          <c:spPr>
            <a:solidFill>
              <a:srgbClr val="FFC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Feuil1!$D$2:$D$5</c:f>
              <c:numCache>
                <c:formatCode>0%</c:formatCode>
                <c:ptCount val="4"/>
                <c:pt idx="0">
                  <c:v>0.39</c:v>
                </c:pt>
                <c:pt idx="1">
                  <c:v>0.28999999999999998</c:v>
                </c:pt>
                <c:pt idx="2">
                  <c:v>0.47</c:v>
                </c:pt>
                <c:pt idx="3">
                  <c:v>0.38</c:v>
                </c:pt>
              </c:numCache>
            </c:numRef>
          </c:val>
          <c:extLst>
            <c:ext xmlns:c16="http://schemas.microsoft.com/office/drawing/2014/chart" uri="{C3380CC4-5D6E-409C-BE32-E72D297353CC}">
              <c16:uniqueId val="{00000002-B4C7-487E-BE71-846381C9AA65}"/>
            </c:ext>
          </c:extLst>
        </c:ser>
        <c:ser>
          <c:idx val="3"/>
          <c:order val="3"/>
          <c:tx>
            <c:strRef>
              <c:f>Feuil1!$E$1</c:f>
              <c:strCache>
                <c:ptCount val="1"/>
                <c:pt idx="0">
                  <c:v>NON, pas du tout</c:v>
                </c:pt>
              </c:strCache>
            </c:strRef>
          </c:tx>
          <c:spPr>
            <a:solidFill>
              <a:srgbClr val="FF0000"/>
            </a:solidFill>
            <a:scene3d>
              <a:camera prst="orthographicFront"/>
              <a:lightRig rig="threePt" dir="t"/>
            </a:scene3d>
            <a:sp3d>
              <a:bevelT/>
            </a:sp3d>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Feuil1!$A$2:$A$5</c:f>
              <c:strCache>
                <c:ptCount val="4"/>
                <c:pt idx="0">
                  <c:v>TOTAL</c:v>
                </c:pt>
                <c:pt idx="1">
                  <c:v>Zone 1</c:v>
                </c:pt>
                <c:pt idx="2">
                  <c:v>Zone 2</c:v>
                </c:pt>
                <c:pt idx="3">
                  <c:v>Zone 3</c:v>
                </c:pt>
              </c:strCache>
            </c:strRef>
          </c:cat>
          <c:val>
            <c:numRef>
              <c:f>Feuil1!$E$2:$E$5</c:f>
              <c:numCache>
                <c:formatCode>0%</c:formatCode>
                <c:ptCount val="4"/>
                <c:pt idx="0">
                  <c:v>0.18</c:v>
                </c:pt>
                <c:pt idx="1">
                  <c:v>0.24</c:v>
                </c:pt>
                <c:pt idx="2">
                  <c:v>0.04</c:v>
                </c:pt>
                <c:pt idx="3">
                  <c:v>0.22</c:v>
                </c:pt>
              </c:numCache>
            </c:numRef>
          </c:val>
          <c:extLst>
            <c:ext xmlns:c16="http://schemas.microsoft.com/office/drawing/2014/chart" uri="{C3380CC4-5D6E-409C-BE32-E72D297353CC}">
              <c16:uniqueId val="{00000003-B4C7-487E-BE71-846381C9AA65}"/>
            </c:ext>
          </c:extLst>
        </c:ser>
        <c:dLbls>
          <c:showLegendKey val="0"/>
          <c:showVal val="0"/>
          <c:showCatName val="0"/>
          <c:showSerName val="0"/>
          <c:showPercent val="0"/>
          <c:showBubbleSize val="0"/>
        </c:dLbls>
        <c:gapWidth val="150"/>
        <c:shape val="box"/>
        <c:axId val="74939392"/>
        <c:axId val="74949376"/>
        <c:axId val="0"/>
      </c:bar3DChart>
      <c:catAx>
        <c:axId val="7493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4949376"/>
        <c:crosses val="autoZero"/>
        <c:auto val="1"/>
        <c:lblAlgn val="ctr"/>
        <c:lblOffset val="100"/>
        <c:noMultiLvlLbl val="0"/>
      </c:catAx>
      <c:valAx>
        <c:axId val="74949376"/>
        <c:scaling>
          <c:orientation val="minMax"/>
          <c:max val="1"/>
          <c:min val="0"/>
        </c:scaling>
        <c:delete val="1"/>
        <c:axPos val="l"/>
        <c:numFmt formatCode="0%" sourceLinked="1"/>
        <c:majorTickMark val="none"/>
        <c:minorTickMark val="none"/>
        <c:tickLblPos val="nextTo"/>
        <c:crossAx val="74939392"/>
        <c:crosses val="autoZero"/>
        <c:crossBetween val="between"/>
        <c:majorUnit val="0.5"/>
      </c:valAx>
    </c:plotArea>
    <c:legend>
      <c:legendPos val="b"/>
      <c:layout>
        <c:manualLayout>
          <c:xMode val="edge"/>
          <c:yMode val="edge"/>
          <c:x val="9.7051290695579787E-2"/>
          <c:y val="0.81373969339910979"/>
          <c:w val="0.81356561258099869"/>
          <c:h val="0.13000624257697357"/>
        </c:manualLayout>
      </c:layout>
      <c:overlay val="0"/>
      <c:txPr>
        <a:bodyPr/>
        <a:lstStyle/>
        <a:p>
          <a:pPr>
            <a:defRPr sz="1100"/>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9.2094626313170655E-2"/>
          <c:y val="2.6092979136658097E-3"/>
          <c:w val="0.88759943514315209"/>
          <c:h val="0.73307946338501073"/>
        </c:manualLayout>
      </c:layout>
      <c:bar3DChart>
        <c:barDir val="col"/>
        <c:grouping val="percentStacked"/>
        <c:varyColors val="0"/>
        <c:ser>
          <c:idx val="0"/>
          <c:order val="0"/>
          <c:tx>
            <c:strRef>
              <c:f>Feuil1!$B$1</c:f>
              <c:strCache>
                <c:ptCount val="1"/>
                <c:pt idx="0">
                  <c:v>OUI,tout à fait</c:v>
                </c:pt>
              </c:strCache>
            </c:strRef>
          </c:tx>
          <c:spPr>
            <a:solidFill>
              <a:srgbClr val="008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Feuil1!$B$2:$B$5</c:f>
              <c:numCache>
                <c:formatCode>0%</c:formatCode>
                <c:ptCount val="4"/>
                <c:pt idx="0">
                  <c:v>0.123</c:v>
                </c:pt>
                <c:pt idx="1">
                  <c:v>0.19</c:v>
                </c:pt>
                <c:pt idx="2">
                  <c:v>0.08</c:v>
                </c:pt>
                <c:pt idx="3">
                  <c:v>9.1999999999999998E-2</c:v>
                </c:pt>
              </c:numCache>
            </c:numRef>
          </c:val>
          <c:extLst>
            <c:ext xmlns:c16="http://schemas.microsoft.com/office/drawing/2014/chart" uri="{C3380CC4-5D6E-409C-BE32-E72D297353CC}">
              <c16:uniqueId val="{00000000-B4C7-487E-BE71-846381C9AA65}"/>
            </c:ext>
          </c:extLst>
        </c:ser>
        <c:ser>
          <c:idx val="1"/>
          <c:order val="1"/>
          <c:tx>
            <c:strRef>
              <c:f>Feuil1!$C$1</c:f>
              <c:strCache>
                <c:ptCount val="1"/>
                <c:pt idx="0">
                  <c:v>OUI, plutôt</c:v>
                </c:pt>
              </c:strCache>
            </c:strRef>
          </c:tx>
          <c:spPr>
            <a:solidFill>
              <a:srgbClr val="92D05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Feuil1!$C$2:$C$5</c:f>
              <c:numCache>
                <c:formatCode>0%</c:formatCode>
                <c:ptCount val="4"/>
                <c:pt idx="0">
                  <c:v>0.52100000000000002</c:v>
                </c:pt>
                <c:pt idx="1">
                  <c:v>0.57099999999999995</c:v>
                </c:pt>
                <c:pt idx="2">
                  <c:v>0.47799999999999998</c:v>
                </c:pt>
                <c:pt idx="3">
                  <c:v>0.50800000000000001</c:v>
                </c:pt>
              </c:numCache>
            </c:numRef>
          </c:val>
          <c:extLst>
            <c:ext xmlns:c16="http://schemas.microsoft.com/office/drawing/2014/chart" uri="{C3380CC4-5D6E-409C-BE32-E72D297353CC}">
              <c16:uniqueId val="{00000001-B4C7-487E-BE71-846381C9AA65}"/>
            </c:ext>
          </c:extLst>
        </c:ser>
        <c:ser>
          <c:idx val="2"/>
          <c:order val="2"/>
          <c:tx>
            <c:strRef>
              <c:f>Feuil1!$D$1</c:f>
              <c:strCache>
                <c:ptCount val="1"/>
                <c:pt idx="0">
                  <c:v>NON, plutôt pas</c:v>
                </c:pt>
              </c:strCache>
            </c:strRef>
          </c:tx>
          <c:spPr>
            <a:solidFill>
              <a:srgbClr val="FFC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Feuil1!$D$2:$D$5</c:f>
              <c:numCache>
                <c:formatCode>0%</c:formatCode>
                <c:ptCount val="4"/>
                <c:pt idx="0">
                  <c:v>0.247</c:v>
                </c:pt>
                <c:pt idx="1">
                  <c:v>0.185</c:v>
                </c:pt>
                <c:pt idx="2">
                  <c:v>0.307</c:v>
                </c:pt>
                <c:pt idx="3">
                  <c:v>0.25900000000000001</c:v>
                </c:pt>
              </c:numCache>
            </c:numRef>
          </c:val>
          <c:extLst>
            <c:ext xmlns:c16="http://schemas.microsoft.com/office/drawing/2014/chart" uri="{C3380CC4-5D6E-409C-BE32-E72D297353CC}">
              <c16:uniqueId val="{00000002-B4C7-487E-BE71-846381C9AA65}"/>
            </c:ext>
          </c:extLst>
        </c:ser>
        <c:ser>
          <c:idx val="3"/>
          <c:order val="3"/>
          <c:tx>
            <c:strRef>
              <c:f>Feuil1!$E$1</c:f>
              <c:strCache>
                <c:ptCount val="1"/>
                <c:pt idx="0">
                  <c:v>NON, pas du tout</c:v>
                </c:pt>
              </c:strCache>
            </c:strRef>
          </c:tx>
          <c:spPr>
            <a:solidFill>
              <a:srgbClr val="FF0000"/>
            </a:solidFill>
            <a:scene3d>
              <a:camera prst="orthographicFront"/>
              <a:lightRig rig="threePt" dir="t"/>
            </a:scene3d>
            <a:sp3d>
              <a:bevelT/>
            </a:sp3d>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Feuil1!$A$2:$A$5</c:f>
              <c:strCache>
                <c:ptCount val="4"/>
                <c:pt idx="0">
                  <c:v>TOTAL</c:v>
                </c:pt>
                <c:pt idx="1">
                  <c:v>Zone 1</c:v>
                </c:pt>
                <c:pt idx="2">
                  <c:v>Zone 2</c:v>
                </c:pt>
                <c:pt idx="3">
                  <c:v>Zone 3</c:v>
                </c:pt>
              </c:strCache>
            </c:strRef>
          </c:cat>
          <c:val>
            <c:numRef>
              <c:f>Feuil1!$E$2:$E$5</c:f>
              <c:numCache>
                <c:formatCode>0%</c:formatCode>
                <c:ptCount val="4"/>
                <c:pt idx="0">
                  <c:v>0.108</c:v>
                </c:pt>
                <c:pt idx="1">
                  <c:v>5.3999999999999999E-2</c:v>
                </c:pt>
                <c:pt idx="2">
                  <c:v>0.13500000000000001</c:v>
                </c:pt>
                <c:pt idx="3">
                  <c:v>0.14099999999999999</c:v>
                </c:pt>
              </c:numCache>
            </c:numRef>
          </c:val>
          <c:extLst>
            <c:ext xmlns:c16="http://schemas.microsoft.com/office/drawing/2014/chart" uri="{C3380CC4-5D6E-409C-BE32-E72D297353CC}">
              <c16:uniqueId val="{00000003-B4C7-487E-BE71-846381C9AA65}"/>
            </c:ext>
          </c:extLst>
        </c:ser>
        <c:dLbls>
          <c:showLegendKey val="0"/>
          <c:showVal val="0"/>
          <c:showCatName val="0"/>
          <c:showSerName val="0"/>
          <c:showPercent val="0"/>
          <c:showBubbleSize val="0"/>
        </c:dLbls>
        <c:gapWidth val="150"/>
        <c:shape val="box"/>
        <c:axId val="77410304"/>
        <c:axId val="77411840"/>
        <c:axId val="0"/>
      </c:bar3DChart>
      <c:catAx>
        <c:axId val="7741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7411840"/>
        <c:crosses val="autoZero"/>
        <c:auto val="1"/>
        <c:lblAlgn val="ctr"/>
        <c:lblOffset val="100"/>
        <c:noMultiLvlLbl val="0"/>
      </c:catAx>
      <c:valAx>
        <c:axId val="77411840"/>
        <c:scaling>
          <c:orientation val="minMax"/>
          <c:max val="1"/>
          <c:min val="0"/>
        </c:scaling>
        <c:delete val="1"/>
        <c:axPos val="l"/>
        <c:numFmt formatCode="0%" sourceLinked="1"/>
        <c:majorTickMark val="none"/>
        <c:minorTickMark val="none"/>
        <c:tickLblPos val="nextTo"/>
        <c:crossAx val="77410304"/>
        <c:crosses val="autoZero"/>
        <c:crossBetween val="between"/>
        <c:majorUnit val="0.5"/>
      </c:valAx>
    </c:plotArea>
    <c:legend>
      <c:legendPos val="b"/>
      <c:layout>
        <c:manualLayout>
          <c:xMode val="edge"/>
          <c:yMode val="edge"/>
          <c:x val="9.7051290695579787E-2"/>
          <c:y val="0.81373969339910979"/>
          <c:w val="0.81356561258099869"/>
          <c:h val="0.13000624257697357"/>
        </c:manualLayout>
      </c:layout>
      <c:overlay val="0"/>
      <c:txPr>
        <a:bodyPr/>
        <a:lstStyle/>
        <a:p>
          <a:pPr>
            <a:defRPr sz="1100"/>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466378685107662"/>
          <c:y val="9.0599294765397145E-2"/>
          <c:w val="0.53533621314892332"/>
          <c:h val="0.85094080166541031"/>
        </c:manualLayout>
      </c:layout>
      <c:barChart>
        <c:barDir val="bar"/>
        <c:grouping val="percentStacked"/>
        <c:varyColors val="0"/>
        <c:ser>
          <c:idx val="3"/>
          <c:order val="0"/>
          <c:tx>
            <c:strRef>
              <c:f>Feuil1!$B$1</c:f>
              <c:strCache>
                <c:ptCount val="1"/>
                <c:pt idx="0">
                  <c:v>Non, Pas du tout</c:v>
                </c:pt>
              </c:strCache>
            </c:strRef>
          </c:tx>
          <c:spPr>
            <a:solidFill>
              <a:srgbClr val="FF0000"/>
            </a:solidFill>
            <a:ln w="25400">
              <a:solidFill>
                <a:sysClr val="window" lastClr="FFFFFF"/>
              </a:solidFill>
            </a:ln>
            <a:effectLst/>
          </c:spPr>
          <c:invertIfNegative val="0"/>
          <c:dLbls>
            <c:spPr>
              <a:noFill/>
              <a:ln>
                <a:noFill/>
              </a:ln>
              <a:effectLst/>
            </c:spPr>
            <c:txPr>
              <a:bodyPr/>
              <a:lstStyle/>
              <a:p>
                <a:pPr>
                  <a:defRPr sz="14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…confortables</c:v>
                </c:pt>
                <c:pt idx="1">
                  <c:v>…je suis bien informé sur les TC qui existent dans ma zone d'habitation</c:v>
                </c:pt>
                <c:pt idx="2">
                  <c:v>…faciles à utiliser</c:v>
                </c:pt>
                <c:pt idx="3">
                  <c:v>…ponctuels</c:v>
                </c:pt>
                <c:pt idx="4">
                  <c:v>…desservent bien votre zone d'habitation</c:v>
                </c:pt>
                <c:pt idx="5">
                  <c:v>…d'un prix avantageux</c:v>
                </c:pt>
                <c:pt idx="6">
                  <c:v>…font gagner du temps</c:v>
                </c:pt>
              </c:strCache>
            </c:strRef>
          </c:cat>
          <c:val>
            <c:numRef>
              <c:f>Feuil1!$B$2:$B$8</c:f>
              <c:numCache>
                <c:formatCode>0%</c:formatCode>
                <c:ptCount val="7"/>
                <c:pt idx="0">
                  <c:v>0.08</c:v>
                </c:pt>
                <c:pt idx="1">
                  <c:v>9.1999999999999998E-2</c:v>
                </c:pt>
                <c:pt idx="2">
                  <c:v>8.5000000000000006E-2</c:v>
                </c:pt>
                <c:pt idx="3">
                  <c:v>7.8E-2</c:v>
                </c:pt>
                <c:pt idx="4">
                  <c:v>0.129</c:v>
                </c:pt>
                <c:pt idx="5">
                  <c:v>0.126</c:v>
                </c:pt>
                <c:pt idx="6">
                  <c:v>0.125</c:v>
                </c:pt>
              </c:numCache>
            </c:numRef>
          </c:val>
          <c:extLst>
            <c:ext xmlns:c16="http://schemas.microsoft.com/office/drawing/2014/chart" uri="{C3380CC4-5D6E-409C-BE32-E72D297353CC}">
              <c16:uniqueId val="{0000000E-2039-49F6-92ED-D958ABCEF30A}"/>
            </c:ext>
          </c:extLst>
        </c:ser>
        <c:ser>
          <c:idx val="2"/>
          <c:order val="1"/>
          <c:tx>
            <c:strRef>
              <c:f>Feuil1!$C$1</c:f>
              <c:strCache>
                <c:ptCount val="1"/>
                <c:pt idx="0">
                  <c:v>Non, Plutôt pas</c:v>
                </c:pt>
              </c:strCache>
            </c:strRef>
          </c:tx>
          <c:spPr>
            <a:solidFill>
              <a:srgbClr val="FFC000"/>
            </a:solidFill>
            <a:ln w="25400">
              <a:solidFill>
                <a:sysClr val="window" lastClr="FFFFFF"/>
              </a:solidFill>
            </a:ln>
            <a:effectLst/>
            <a:scene3d>
              <a:camera prst="orthographicFront"/>
              <a:lightRig rig="threePt" dir="t"/>
            </a:scene3d>
            <a:sp3d/>
          </c:spPr>
          <c:invertIfNegative val="0"/>
          <c:dLbls>
            <c:dLbl>
              <c:idx val="5"/>
              <c:layout>
                <c:manualLayout>
                  <c:x val="-1.2733308321465501E-16"/>
                  <c:y val="3.343007875284219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039-49F6-92ED-D958ABCEF30A}"/>
                </c:ext>
              </c:extLst>
            </c:dLbl>
            <c:spPr>
              <a:noFill/>
              <a:ln>
                <a:noFill/>
              </a:ln>
              <a:effectLst/>
            </c:spPr>
            <c:txPr>
              <a:bodyPr/>
              <a:lstStyle/>
              <a:p>
                <a:pPr>
                  <a:defRPr sz="1400" b="1" i="0">
                    <a:solidFill>
                      <a:schemeClr val="tx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…confortables</c:v>
                </c:pt>
                <c:pt idx="1">
                  <c:v>…je suis bien informé sur les TC qui existent dans ma zone d'habitation</c:v>
                </c:pt>
                <c:pt idx="2">
                  <c:v>…faciles à utiliser</c:v>
                </c:pt>
                <c:pt idx="3">
                  <c:v>…ponctuels</c:v>
                </c:pt>
                <c:pt idx="4">
                  <c:v>…desservent bien votre zone d'habitation</c:v>
                </c:pt>
                <c:pt idx="5">
                  <c:v>…d'un prix avantageux</c:v>
                </c:pt>
                <c:pt idx="6">
                  <c:v>…font gagner du temps</c:v>
                </c:pt>
              </c:strCache>
            </c:strRef>
          </c:cat>
          <c:val>
            <c:numRef>
              <c:f>Feuil1!$C$2:$C$8</c:f>
              <c:numCache>
                <c:formatCode>0%</c:formatCode>
                <c:ptCount val="7"/>
                <c:pt idx="0">
                  <c:v>0.2</c:v>
                </c:pt>
                <c:pt idx="1">
                  <c:v>0.24099999999999999</c:v>
                </c:pt>
                <c:pt idx="2">
                  <c:v>0.25</c:v>
                </c:pt>
                <c:pt idx="3">
                  <c:v>0.29499999999999998</c:v>
                </c:pt>
                <c:pt idx="4">
                  <c:v>0.27300000000000002</c:v>
                </c:pt>
                <c:pt idx="5">
                  <c:v>0.27100000000000002</c:v>
                </c:pt>
                <c:pt idx="6">
                  <c:v>0.34200000000000003</c:v>
                </c:pt>
              </c:numCache>
            </c:numRef>
          </c:val>
          <c:extLst>
            <c:ext xmlns:c16="http://schemas.microsoft.com/office/drawing/2014/chart" uri="{C3380CC4-5D6E-409C-BE32-E72D297353CC}">
              <c16:uniqueId val="{0000000D-2039-49F6-92ED-D958ABCEF30A}"/>
            </c:ext>
          </c:extLst>
        </c:ser>
        <c:ser>
          <c:idx val="1"/>
          <c:order val="2"/>
          <c:tx>
            <c:strRef>
              <c:f>Feuil1!$D$1</c:f>
              <c:strCache>
                <c:ptCount val="1"/>
                <c:pt idx="0">
                  <c:v>Oui, Plutôt</c:v>
                </c:pt>
              </c:strCache>
            </c:strRef>
          </c:tx>
          <c:spPr>
            <a:solidFill>
              <a:srgbClr val="92D050"/>
            </a:solidFill>
            <a:ln w="25400">
              <a:solidFill>
                <a:sysClr val="window" lastClr="FFFFFF"/>
              </a:solidFill>
            </a:ln>
            <a:effectLst/>
            <a:scene3d>
              <a:camera prst="orthographicFront"/>
              <a:lightRig rig="threePt" dir="t"/>
            </a:scene3d>
            <a:sp3d/>
          </c:spPr>
          <c:invertIfNegative val="0"/>
          <c:dLbls>
            <c:dLbl>
              <c:idx val="0"/>
              <c:layout>
                <c:manualLayout>
                  <c:x val="-7.9500133886592614E-4"/>
                  <c:y val="4.6173182129785523E-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39-49F6-92ED-D958ABCEF30A}"/>
                </c:ext>
              </c:extLst>
            </c:dLbl>
            <c:dLbl>
              <c:idx val="1"/>
              <c:layout>
                <c:manualLayout>
                  <c:x val="4.8040477512617799E-3"/>
                  <c:y val="-3.342218188384549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39-49F6-92ED-D958ABCEF30A}"/>
                </c:ext>
              </c:extLst>
            </c:dLbl>
            <c:dLbl>
              <c:idx val="2"/>
              <c:layout>
                <c:manualLayout>
                  <c:x val="8.709660384966910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39-49F6-92ED-D958ABCEF30A}"/>
                </c:ext>
              </c:extLst>
            </c:dLbl>
            <c:dLbl>
              <c:idx val="3"/>
              <c:layout>
                <c:manualLayout>
                  <c:x val="6.53224528872516E-3"/>
                  <c:y val="8.577518279310340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039-49F6-92ED-D958ABCEF30A}"/>
                </c:ext>
              </c:extLst>
            </c:dLbl>
            <c:dLbl>
              <c:idx val="4"/>
              <c:layout>
                <c:manualLayout>
                  <c:x val="2.6268666344051502E-3"/>
                  <c:y val="3.34458724908357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039-49F6-92ED-D958ABCEF30A}"/>
                </c:ext>
              </c:extLst>
            </c:dLbl>
            <c:dLbl>
              <c:idx val="5"/>
              <c:layout>
                <c:manualLayout>
                  <c:x val="-1.46854970604552E-3"/>
                  <c:y val="1.5793737993468799E-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039-49F6-92ED-D958ABCEF30A}"/>
                </c:ext>
              </c:extLst>
            </c:dLbl>
            <c:spPr>
              <a:noFill/>
              <a:ln>
                <a:noFill/>
              </a:ln>
              <a:effectLst/>
            </c:spPr>
            <c:txPr>
              <a:bodyPr/>
              <a:lstStyle/>
              <a:p>
                <a:pPr>
                  <a:defRPr sz="1400" b="1" i="0">
                    <a:solidFill>
                      <a:srgbClr val="000000"/>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…confortables</c:v>
                </c:pt>
                <c:pt idx="1">
                  <c:v>…je suis bien informé sur les TC qui existent dans ma zone d'habitation</c:v>
                </c:pt>
                <c:pt idx="2">
                  <c:v>…faciles à utiliser</c:v>
                </c:pt>
                <c:pt idx="3">
                  <c:v>…ponctuels</c:v>
                </c:pt>
                <c:pt idx="4">
                  <c:v>…desservent bien votre zone d'habitation</c:v>
                </c:pt>
                <c:pt idx="5">
                  <c:v>…d'un prix avantageux</c:v>
                </c:pt>
                <c:pt idx="6">
                  <c:v>…font gagner du temps</c:v>
                </c:pt>
              </c:strCache>
            </c:strRef>
          </c:cat>
          <c:val>
            <c:numRef>
              <c:f>Feuil1!$D$2:$D$8</c:f>
              <c:numCache>
                <c:formatCode>0%</c:formatCode>
                <c:ptCount val="7"/>
                <c:pt idx="0">
                  <c:v>0.57599999999999996</c:v>
                </c:pt>
                <c:pt idx="1">
                  <c:v>0.42899999999999999</c:v>
                </c:pt>
                <c:pt idx="2">
                  <c:v>0.52600000000000002</c:v>
                </c:pt>
                <c:pt idx="3">
                  <c:v>0.50800000000000001</c:v>
                </c:pt>
                <c:pt idx="4">
                  <c:v>0.47699999999999998</c:v>
                </c:pt>
                <c:pt idx="5">
                  <c:v>0.52400000000000002</c:v>
                </c:pt>
                <c:pt idx="6">
                  <c:v>0.432</c:v>
                </c:pt>
              </c:numCache>
            </c:numRef>
          </c:val>
          <c:extLst>
            <c:ext xmlns:c16="http://schemas.microsoft.com/office/drawing/2014/chart" uri="{C3380CC4-5D6E-409C-BE32-E72D297353CC}">
              <c16:uniqueId val="{0000000B-2039-49F6-92ED-D958ABCEF30A}"/>
            </c:ext>
          </c:extLst>
        </c:ser>
        <c:ser>
          <c:idx val="0"/>
          <c:order val="3"/>
          <c:tx>
            <c:strRef>
              <c:f>Feuil1!$E$1</c:f>
              <c:strCache>
                <c:ptCount val="1"/>
                <c:pt idx="0">
                  <c:v>Oui Tout à fait</c:v>
                </c:pt>
              </c:strCache>
            </c:strRef>
          </c:tx>
          <c:spPr>
            <a:solidFill>
              <a:srgbClr val="008000"/>
            </a:solidFill>
            <a:ln w="25400">
              <a:solidFill>
                <a:sysClr val="window" lastClr="FFFFFF"/>
              </a:solidFill>
            </a:ln>
            <a:effectLst/>
            <a:scene3d>
              <a:camera prst="orthographicFront"/>
              <a:lightRig rig="threePt" dir="t"/>
            </a:scene3d>
            <a:sp3d/>
          </c:spPr>
          <c:invertIfNegative val="0"/>
          <c:dLbls>
            <c:dLbl>
              <c:idx val="0"/>
              <c:layout>
                <c:manualLayout>
                  <c:x val="5.9204908139362912E-3"/>
                  <c:y val="6.627729492313711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39-49F6-92ED-D958ABCEF30A}"/>
                </c:ext>
              </c:extLst>
            </c:dLbl>
            <c:dLbl>
              <c:idx val="1"/>
              <c:layout>
                <c:manualLayout>
                  <c:x val="1.2599651931557224E-3"/>
                  <c:y val="-2.33892573783750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39-49F6-92ED-D958ABCEF30A}"/>
                </c:ext>
              </c:extLst>
            </c:dLbl>
            <c:dLbl>
              <c:idx val="4"/>
              <c:layout>
                <c:manualLayout>
                  <c:x val="3.3028213801175116E-4"/>
                  <c:y val="-2.3391466621539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39-49F6-92ED-D958ABCEF30A}"/>
                </c:ext>
              </c:extLst>
            </c:dLbl>
            <c:dLbl>
              <c:idx val="5"/>
              <c:layout>
                <c:manualLayout>
                  <c:x val="-7.9837631237746206E-17"/>
                  <c:y val="1.8420080245237599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039-49F6-92ED-D958ABCEF30A}"/>
                </c:ext>
              </c:extLst>
            </c:dLbl>
            <c:spPr>
              <a:noFill/>
              <a:ln>
                <a:noFill/>
              </a:ln>
              <a:effectLst/>
            </c:spPr>
            <c:txPr>
              <a:bodyPr/>
              <a:lstStyle/>
              <a:p>
                <a:pPr>
                  <a:defRPr sz="14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…confortables</c:v>
                </c:pt>
                <c:pt idx="1">
                  <c:v>…je suis bien informé sur les TC qui existent dans ma zone d'habitation</c:v>
                </c:pt>
                <c:pt idx="2">
                  <c:v>…faciles à utiliser</c:v>
                </c:pt>
                <c:pt idx="3">
                  <c:v>…ponctuels</c:v>
                </c:pt>
                <c:pt idx="4">
                  <c:v>…desservent bien votre zone d'habitation</c:v>
                </c:pt>
                <c:pt idx="5">
                  <c:v>…d'un prix avantageux</c:v>
                </c:pt>
                <c:pt idx="6">
                  <c:v>…font gagner du temps</c:v>
                </c:pt>
              </c:strCache>
            </c:strRef>
          </c:cat>
          <c:val>
            <c:numRef>
              <c:f>Feuil1!$E$2:$E$8</c:f>
              <c:numCache>
                <c:formatCode>0%</c:formatCode>
                <c:ptCount val="7"/>
                <c:pt idx="0">
                  <c:v>0.14399999999999999</c:v>
                </c:pt>
                <c:pt idx="1">
                  <c:v>0.23799999999999999</c:v>
                </c:pt>
                <c:pt idx="2">
                  <c:v>0.13900000000000001</c:v>
                </c:pt>
                <c:pt idx="3">
                  <c:v>0.11899999999999999</c:v>
                </c:pt>
                <c:pt idx="4">
                  <c:v>0.121</c:v>
                </c:pt>
                <c:pt idx="5">
                  <c:v>7.8E-2</c:v>
                </c:pt>
                <c:pt idx="6">
                  <c:v>0.1</c:v>
                </c:pt>
              </c:numCache>
            </c:numRef>
          </c:val>
          <c:extLst>
            <c:ext xmlns:c16="http://schemas.microsoft.com/office/drawing/2014/chart" uri="{C3380CC4-5D6E-409C-BE32-E72D297353CC}">
              <c16:uniqueId val="{00000004-2039-49F6-92ED-D958ABCEF30A}"/>
            </c:ext>
          </c:extLst>
        </c:ser>
        <c:dLbls>
          <c:showLegendKey val="0"/>
          <c:showVal val="1"/>
          <c:showCatName val="0"/>
          <c:showSerName val="0"/>
          <c:showPercent val="0"/>
          <c:showBubbleSize val="0"/>
        </c:dLbls>
        <c:gapWidth val="91"/>
        <c:overlap val="100"/>
        <c:axId val="77235328"/>
        <c:axId val="77236864"/>
      </c:barChart>
      <c:catAx>
        <c:axId val="77235328"/>
        <c:scaling>
          <c:orientation val="maxMin"/>
        </c:scaling>
        <c:delete val="0"/>
        <c:axPos val="l"/>
        <c:numFmt formatCode="General" sourceLinked="1"/>
        <c:majorTickMark val="none"/>
        <c:minorTickMark val="none"/>
        <c:tickLblPos val="nextTo"/>
        <c:txPr>
          <a:bodyPr/>
          <a:lstStyle/>
          <a:p>
            <a:pPr algn="r">
              <a:defRPr sz="1300" b="0">
                <a:solidFill>
                  <a:schemeClr val="tx1"/>
                </a:solidFill>
                <a:latin typeface="+mj-lt"/>
                <a:cs typeface="Tahoma"/>
              </a:defRPr>
            </a:pPr>
            <a:endParaRPr lang="fr-FR"/>
          </a:p>
        </c:txPr>
        <c:crossAx val="77236864"/>
        <c:crosses val="autoZero"/>
        <c:auto val="1"/>
        <c:lblAlgn val="ctr"/>
        <c:lblOffset val="100"/>
        <c:tickLblSkip val="1"/>
        <c:noMultiLvlLbl val="0"/>
      </c:catAx>
      <c:valAx>
        <c:axId val="77236864"/>
        <c:scaling>
          <c:orientation val="minMax"/>
        </c:scaling>
        <c:delete val="1"/>
        <c:axPos val="t"/>
        <c:numFmt formatCode="0%" sourceLinked="1"/>
        <c:majorTickMark val="out"/>
        <c:minorTickMark val="none"/>
        <c:tickLblPos val="none"/>
        <c:crossAx val="77235328"/>
        <c:crosses val="autoZero"/>
        <c:crossBetween val="between"/>
      </c:valAx>
      <c:spPr>
        <a:noFill/>
        <a:ln w="25400">
          <a:noFill/>
        </a:ln>
      </c:spPr>
    </c:plotArea>
    <c:legend>
      <c:legendPos val="b"/>
      <c:layout/>
      <c:overlay val="0"/>
      <c:txPr>
        <a:bodyPr/>
        <a:lstStyle/>
        <a:p>
          <a:pPr>
            <a:defRPr sz="110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466378685107662"/>
          <c:y val="9.0599294765397145E-2"/>
          <c:w val="0.53533621314892332"/>
          <c:h val="0.85094080166541031"/>
        </c:manualLayout>
      </c:layout>
      <c:barChart>
        <c:barDir val="bar"/>
        <c:grouping val="percentStacked"/>
        <c:varyColors val="0"/>
        <c:ser>
          <c:idx val="0"/>
          <c:order val="0"/>
          <c:tx>
            <c:strRef>
              <c:f>Feuil1!$B$1</c:f>
              <c:strCache>
                <c:ptCount val="1"/>
                <c:pt idx="0">
                  <c:v>Non, Pas du tout</c:v>
                </c:pt>
              </c:strCache>
            </c:strRef>
          </c:tx>
          <c:spPr>
            <a:solidFill>
              <a:srgbClr val="FF0000"/>
            </a:solidFill>
            <a:ln w="25400">
              <a:solidFill>
                <a:sysClr val="window" lastClr="FFFFFF"/>
              </a:solidFill>
            </a:ln>
            <a:effectLst/>
            <a:scene3d>
              <a:camera prst="orthographicFront"/>
              <a:lightRig rig="threePt" dir="t"/>
            </a:scene3d>
            <a:sp3d/>
          </c:spPr>
          <c:invertIfNegative val="0"/>
          <c:dLbls>
            <c:dLbl>
              <c:idx val="0"/>
              <c:layout>
                <c:manualLayout>
                  <c:x val="5.9204908139362912E-3"/>
                  <c:y val="6.627729492313711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2B-43D3-B4AE-7109A042E831}"/>
                </c:ext>
              </c:extLst>
            </c:dLbl>
            <c:dLbl>
              <c:idx val="1"/>
              <c:layout>
                <c:manualLayout>
                  <c:x val="1.2599651931557224E-3"/>
                  <c:y val="-2.3389257378375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2B-43D3-B4AE-7109A042E831}"/>
                </c:ext>
              </c:extLst>
            </c:dLbl>
            <c:dLbl>
              <c:idx val="4"/>
              <c:layout>
                <c:manualLayout>
                  <c:x val="3.3028213801175116E-4"/>
                  <c:y val="-2.3391466621539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2B-43D3-B4AE-7109A042E831}"/>
                </c:ext>
              </c:extLst>
            </c:dLbl>
            <c:dLbl>
              <c:idx val="5"/>
              <c:layout>
                <c:manualLayout>
                  <c:x val="-7.9837631237746206E-17"/>
                  <c:y val="1.84200802452375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2B-43D3-B4AE-7109A042E831}"/>
                </c:ext>
              </c:extLst>
            </c:dLbl>
            <c:spPr>
              <a:noFill/>
              <a:ln>
                <a:noFill/>
              </a:ln>
              <a:effectLst/>
            </c:spPr>
            <c:txPr>
              <a:bodyPr/>
              <a:lstStyle/>
              <a:p>
                <a:pPr>
                  <a:defRPr sz="14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SATISFACTION GLOBALE (rappel)</c:v>
                </c:pt>
              </c:strCache>
            </c:strRef>
          </c:cat>
          <c:val>
            <c:numRef>
              <c:f>Feuil1!$B$2</c:f>
              <c:numCache>
                <c:formatCode>0%</c:formatCode>
                <c:ptCount val="1"/>
                <c:pt idx="0">
                  <c:v>0.11</c:v>
                </c:pt>
              </c:numCache>
            </c:numRef>
          </c:val>
          <c:extLst>
            <c:ext xmlns:c16="http://schemas.microsoft.com/office/drawing/2014/chart" uri="{C3380CC4-5D6E-409C-BE32-E72D297353CC}">
              <c16:uniqueId val="{00000004-962B-43D3-B4AE-7109A042E831}"/>
            </c:ext>
          </c:extLst>
        </c:ser>
        <c:ser>
          <c:idx val="1"/>
          <c:order val="1"/>
          <c:tx>
            <c:strRef>
              <c:f>Feuil1!$C$1</c:f>
              <c:strCache>
                <c:ptCount val="1"/>
                <c:pt idx="0">
                  <c:v>Non, Plutôt pas</c:v>
                </c:pt>
              </c:strCache>
            </c:strRef>
          </c:tx>
          <c:spPr>
            <a:solidFill>
              <a:srgbClr val="FFC000"/>
            </a:solidFill>
            <a:ln w="25400">
              <a:solidFill>
                <a:sysClr val="window" lastClr="FFFFFF"/>
              </a:solidFill>
            </a:ln>
            <a:effectLst/>
            <a:scene3d>
              <a:camera prst="orthographicFront"/>
              <a:lightRig rig="threePt" dir="t"/>
            </a:scene3d>
            <a:sp3d/>
          </c:spPr>
          <c:invertIfNegative val="0"/>
          <c:dLbls>
            <c:dLbl>
              <c:idx val="0"/>
              <c:layout>
                <c:manualLayout>
                  <c:x val="-7.9500133886592614E-4"/>
                  <c:y val="4.6173182129785523E-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62B-43D3-B4AE-7109A042E831}"/>
                </c:ext>
              </c:extLst>
            </c:dLbl>
            <c:dLbl>
              <c:idx val="1"/>
              <c:layout>
                <c:manualLayout>
                  <c:x val="4.8040477512617799E-3"/>
                  <c:y val="-3.3422181883845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2B-43D3-B4AE-7109A042E831}"/>
                </c:ext>
              </c:extLst>
            </c:dLbl>
            <c:dLbl>
              <c:idx val="2"/>
              <c:layout>
                <c:manualLayout>
                  <c:x val="8.70966038496691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2B-43D3-B4AE-7109A042E831}"/>
                </c:ext>
              </c:extLst>
            </c:dLbl>
            <c:dLbl>
              <c:idx val="3"/>
              <c:layout>
                <c:manualLayout>
                  <c:x val="6.53224528872516E-3"/>
                  <c:y val="8.57751827931034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2B-43D3-B4AE-7109A042E831}"/>
                </c:ext>
              </c:extLst>
            </c:dLbl>
            <c:dLbl>
              <c:idx val="4"/>
              <c:layout>
                <c:manualLayout>
                  <c:x val="2.6268666344051502E-3"/>
                  <c:y val="3.3445872490835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2B-43D3-B4AE-7109A042E831}"/>
                </c:ext>
              </c:extLst>
            </c:dLbl>
            <c:dLbl>
              <c:idx val="5"/>
              <c:layout>
                <c:manualLayout>
                  <c:x val="-1.46854970604552E-3"/>
                  <c:y val="1.579373799346879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2B-43D3-B4AE-7109A042E831}"/>
                </c:ext>
              </c:extLst>
            </c:dLbl>
            <c:spPr>
              <a:noFill/>
              <a:ln>
                <a:noFill/>
              </a:ln>
              <a:effectLst/>
            </c:spPr>
            <c:txPr>
              <a:bodyPr/>
              <a:lstStyle/>
              <a:p>
                <a:pPr>
                  <a:defRPr sz="1400" b="1" i="0">
                    <a:solidFill>
                      <a:srgbClr val="000000"/>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SATISFACTION GLOBALE (rappel)</c:v>
                </c:pt>
              </c:strCache>
            </c:strRef>
          </c:cat>
          <c:val>
            <c:numRef>
              <c:f>Feuil1!$C$2</c:f>
              <c:numCache>
                <c:formatCode>0%</c:formatCode>
                <c:ptCount val="1"/>
                <c:pt idx="0">
                  <c:v>0.25</c:v>
                </c:pt>
              </c:numCache>
            </c:numRef>
          </c:val>
          <c:extLst>
            <c:ext xmlns:c16="http://schemas.microsoft.com/office/drawing/2014/chart" uri="{C3380CC4-5D6E-409C-BE32-E72D297353CC}">
              <c16:uniqueId val="{0000000B-962B-43D3-B4AE-7109A042E831}"/>
            </c:ext>
          </c:extLst>
        </c:ser>
        <c:ser>
          <c:idx val="2"/>
          <c:order val="2"/>
          <c:tx>
            <c:strRef>
              <c:f>Feuil1!$D$1</c:f>
              <c:strCache>
                <c:ptCount val="1"/>
                <c:pt idx="0">
                  <c:v>Oui, Plutôt</c:v>
                </c:pt>
              </c:strCache>
            </c:strRef>
          </c:tx>
          <c:spPr>
            <a:solidFill>
              <a:srgbClr val="92D050"/>
            </a:solidFill>
            <a:ln w="25400">
              <a:solidFill>
                <a:sysClr val="window" lastClr="FFFFFF"/>
              </a:solidFill>
            </a:ln>
            <a:effectLst/>
            <a:scene3d>
              <a:camera prst="orthographicFront"/>
              <a:lightRig rig="threePt" dir="t"/>
            </a:scene3d>
            <a:sp3d/>
          </c:spPr>
          <c:invertIfNegative val="0"/>
          <c:dLbls>
            <c:dLbl>
              <c:idx val="5"/>
              <c:layout>
                <c:manualLayout>
                  <c:x val="-1.2733308321465501E-16"/>
                  <c:y val="3.3430078752842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2B-43D3-B4AE-7109A042E831}"/>
                </c:ext>
              </c:extLst>
            </c:dLbl>
            <c:spPr>
              <a:noFill/>
              <a:ln>
                <a:noFill/>
              </a:ln>
              <a:effectLst/>
            </c:spPr>
            <c:txPr>
              <a:bodyPr/>
              <a:lstStyle/>
              <a:p>
                <a:pPr>
                  <a:defRPr sz="1400" b="1" i="0">
                    <a:solidFill>
                      <a:schemeClr val="tx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c:f>
              <c:strCache>
                <c:ptCount val="1"/>
                <c:pt idx="0">
                  <c:v>SATISFACTION GLOBALE (rappel)</c:v>
                </c:pt>
              </c:strCache>
            </c:strRef>
          </c:cat>
          <c:val>
            <c:numRef>
              <c:f>Feuil1!$D$2</c:f>
              <c:numCache>
                <c:formatCode>0%</c:formatCode>
                <c:ptCount val="1"/>
                <c:pt idx="0">
                  <c:v>0.52</c:v>
                </c:pt>
              </c:numCache>
            </c:numRef>
          </c:val>
          <c:extLst>
            <c:ext xmlns:c16="http://schemas.microsoft.com/office/drawing/2014/chart" uri="{C3380CC4-5D6E-409C-BE32-E72D297353CC}">
              <c16:uniqueId val="{0000000D-962B-43D3-B4AE-7109A042E831}"/>
            </c:ext>
          </c:extLst>
        </c:ser>
        <c:ser>
          <c:idx val="3"/>
          <c:order val="3"/>
          <c:tx>
            <c:strRef>
              <c:f>Feuil1!$E$1</c:f>
              <c:strCache>
                <c:ptCount val="1"/>
                <c:pt idx="0">
                  <c:v>Oui Tout à fait</c:v>
                </c:pt>
              </c:strCache>
            </c:strRef>
          </c:tx>
          <c:spPr>
            <a:solidFill>
              <a:srgbClr val="FF0000"/>
            </a:solidFill>
            <a:ln w="25400">
              <a:solidFill>
                <a:sysClr val="window" lastClr="FFFFFF"/>
              </a:solidFill>
            </a:ln>
            <a:effectLst/>
          </c:spPr>
          <c:invertIfNegative val="0"/>
          <c:dPt>
            <c:idx val="0"/>
            <c:invertIfNegative val="0"/>
            <c:bubble3D val="0"/>
            <c:spPr>
              <a:solidFill>
                <a:srgbClr val="008000"/>
              </a:solidFill>
              <a:ln w="25400">
                <a:solidFill>
                  <a:sysClr val="window" lastClr="FFFFFF"/>
                </a:solidFill>
              </a:ln>
              <a:effectLst/>
            </c:spPr>
            <c:extLst>
              <c:ext xmlns:c16="http://schemas.microsoft.com/office/drawing/2014/chart" uri="{C3380CC4-5D6E-409C-BE32-E72D297353CC}">
                <c16:uniqueId val="{00000001-52DD-4E71-A5DF-ED646095A6F7}"/>
              </c:ext>
            </c:extLst>
          </c:dPt>
          <c:dLbls>
            <c:spPr>
              <a:noFill/>
              <a:ln>
                <a:noFill/>
              </a:ln>
              <a:effectLst/>
            </c:spPr>
            <c:txPr>
              <a:bodyPr/>
              <a:lstStyle/>
              <a:p>
                <a:pPr>
                  <a:defRPr sz="1400" b="1">
                    <a:solidFill>
                      <a:schemeClr val="bg1"/>
                    </a:solidFill>
                    <a:latin typeface="+mj-lt"/>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c:f>
              <c:strCache>
                <c:ptCount val="1"/>
                <c:pt idx="0">
                  <c:v>SATISFACTION GLOBALE (rappel)</c:v>
                </c:pt>
              </c:strCache>
            </c:strRef>
          </c:cat>
          <c:val>
            <c:numRef>
              <c:f>Feuil1!$E$2</c:f>
              <c:numCache>
                <c:formatCode>0%</c:formatCode>
                <c:ptCount val="1"/>
                <c:pt idx="0">
                  <c:v>0.12</c:v>
                </c:pt>
              </c:numCache>
            </c:numRef>
          </c:val>
          <c:extLst>
            <c:ext xmlns:c16="http://schemas.microsoft.com/office/drawing/2014/chart" uri="{C3380CC4-5D6E-409C-BE32-E72D297353CC}">
              <c16:uniqueId val="{0000000E-962B-43D3-B4AE-7109A042E831}"/>
            </c:ext>
          </c:extLst>
        </c:ser>
        <c:dLbls>
          <c:showLegendKey val="0"/>
          <c:showVal val="1"/>
          <c:showCatName val="0"/>
          <c:showSerName val="0"/>
          <c:showPercent val="0"/>
          <c:showBubbleSize val="0"/>
        </c:dLbls>
        <c:gapWidth val="91"/>
        <c:overlap val="100"/>
        <c:axId val="85447808"/>
        <c:axId val="85449344"/>
      </c:barChart>
      <c:catAx>
        <c:axId val="85447808"/>
        <c:scaling>
          <c:orientation val="maxMin"/>
        </c:scaling>
        <c:delete val="0"/>
        <c:axPos val="l"/>
        <c:numFmt formatCode="General" sourceLinked="1"/>
        <c:majorTickMark val="none"/>
        <c:minorTickMark val="none"/>
        <c:tickLblPos val="nextTo"/>
        <c:txPr>
          <a:bodyPr/>
          <a:lstStyle/>
          <a:p>
            <a:pPr algn="r">
              <a:defRPr sz="1200" b="0">
                <a:solidFill>
                  <a:schemeClr val="tx1"/>
                </a:solidFill>
                <a:latin typeface="+mj-lt"/>
                <a:cs typeface="Tahoma"/>
              </a:defRPr>
            </a:pPr>
            <a:endParaRPr lang="fr-FR"/>
          </a:p>
        </c:txPr>
        <c:crossAx val="85449344"/>
        <c:crosses val="autoZero"/>
        <c:auto val="1"/>
        <c:lblAlgn val="ctr"/>
        <c:lblOffset val="100"/>
        <c:tickLblSkip val="1"/>
        <c:noMultiLvlLbl val="0"/>
      </c:catAx>
      <c:valAx>
        <c:axId val="85449344"/>
        <c:scaling>
          <c:orientation val="minMax"/>
        </c:scaling>
        <c:delete val="1"/>
        <c:axPos val="t"/>
        <c:numFmt formatCode="0%" sourceLinked="1"/>
        <c:majorTickMark val="out"/>
        <c:minorTickMark val="none"/>
        <c:tickLblPos val="none"/>
        <c:crossAx val="85447808"/>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5297575242936723E-2"/>
          <c:y val="0.1490415088070374"/>
          <c:w val="0.85431675471807089"/>
          <c:h val="0.59725179726141153"/>
        </c:manualLayout>
      </c:layout>
      <c:lineChart>
        <c:grouping val="standard"/>
        <c:varyColors val="0"/>
        <c:ser>
          <c:idx val="1"/>
          <c:order val="0"/>
          <c:tx>
            <c:strRef>
              <c:f>Feuil1!$B$1</c:f>
              <c:strCache>
                <c:ptCount val="1"/>
                <c:pt idx="0">
                  <c:v>zone 1</c:v>
                </c:pt>
              </c:strCache>
            </c:strRef>
          </c:tx>
          <c:spPr>
            <a:ln>
              <a:solidFill>
                <a:srgbClr val="009900"/>
              </a:solidFill>
            </a:ln>
          </c:spPr>
          <c:marker>
            <c:symbol val="none"/>
          </c:marker>
          <c:dLbls>
            <c:spPr>
              <a:noFill/>
              <a:ln>
                <a:noFill/>
              </a:ln>
              <a:effectLst/>
            </c:spPr>
            <c:txPr>
              <a:bodyPr/>
              <a:lstStyle/>
              <a:p>
                <a:pPr>
                  <a:defRPr sz="1400"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…font gagner du temps</c:v>
                </c:pt>
                <c:pt idx="1">
                  <c:v>…desservent bien votre zone d'habitation</c:v>
                </c:pt>
                <c:pt idx="2">
                  <c:v>…d'un prix avantageux</c:v>
                </c:pt>
                <c:pt idx="3">
                  <c:v>…ponctuels</c:v>
                </c:pt>
                <c:pt idx="4">
                  <c:v>…je suis bien informé sur les TC qui existent dans ma zone d'habitation</c:v>
                </c:pt>
                <c:pt idx="5">
                  <c:v>…faciles à utiliser</c:v>
                </c:pt>
                <c:pt idx="6">
                  <c:v>…confortables</c:v>
                </c:pt>
              </c:strCache>
            </c:strRef>
          </c:cat>
          <c:val>
            <c:numRef>
              <c:f>Feuil1!$B$2:$B$8</c:f>
              <c:numCache>
                <c:formatCode>0%</c:formatCode>
                <c:ptCount val="7"/>
                <c:pt idx="0">
                  <c:v>0.64</c:v>
                </c:pt>
                <c:pt idx="1">
                  <c:v>0.71</c:v>
                </c:pt>
                <c:pt idx="2">
                  <c:v>0.66</c:v>
                </c:pt>
                <c:pt idx="3">
                  <c:v>0.72</c:v>
                </c:pt>
                <c:pt idx="4">
                  <c:v>0.73</c:v>
                </c:pt>
                <c:pt idx="5">
                  <c:v>0.74</c:v>
                </c:pt>
                <c:pt idx="6">
                  <c:v>0.8</c:v>
                </c:pt>
              </c:numCache>
            </c:numRef>
          </c:val>
          <c:smooth val="0"/>
          <c:extLst>
            <c:ext xmlns:c16="http://schemas.microsoft.com/office/drawing/2014/chart" uri="{C3380CC4-5D6E-409C-BE32-E72D297353CC}">
              <c16:uniqueId val="{00000000-1A36-41BF-9C4F-1012B69ADA80}"/>
            </c:ext>
          </c:extLst>
        </c:ser>
        <c:ser>
          <c:idx val="2"/>
          <c:order val="1"/>
          <c:tx>
            <c:strRef>
              <c:f>Feuil1!$C$1</c:f>
              <c:strCache>
                <c:ptCount val="1"/>
                <c:pt idx="0">
                  <c:v>zone 2</c:v>
                </c:pt>
              </c:strCache>
            </c:strRef>
          </c:tx>
          <c:spPr>
            <a:ln>
              <a:solidFill>
                <a:srgbClr val="002060"/>
              </a:solidFill>
            </a:ln>
          </c:spPr>
          <c:marker>
            <c:symbol val="none"/>
          </c:marker>
          <c:dLbls>
            <c:dLbl>
              <c:idx val="1"/>
              <c:layout>
                <c:manualLayout>
                  <c:x val="-2.7689996558736649E-2"/>
                  <c:y val="3.0189871311381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A36-41BF-9C4F-1012B69ADA80}"/>
                </c:ext>
              </c:extLst>
            </c:dLbl>
            <c:dLbl>
              <c:idx val="2"/>
              <c:layout>
                <c:manualLayout>
                  <c:x val="-1.2306665137216288E-2"/>
                  <c:y val="-3.6898731602799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A36-41BF-9C4F-1012B69ADA80}"/>
                </c:ext>
              </c:extLst>
            </c:dLbl>
            <c:dLbl>
              <c:idx val="3"/>
              <c:layout>
                <c:manualLayout>
                  <c:x val="-1.3844998279368324E-2"/>
                  <c:y val="-3.35443014570904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A36-41BF-9C4F-1012B69ADA80}"/>
                </c:ext>
              </c:extLst>
            </c:dLbl>
            <c:dLbl>
              <c:idx val="4"/>
              <c:layout>
                <c:manualLayout>
                  <c:x val="-2.7689996558736649E-2"/>
                  <c:y val="5.36708823313448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A36-41BF-9C4F-1012B69ADA80}"/>
                </c:ext>
              </c:extLst>
            </c:dLbl>
            <c:dLbl>
              <c:idx val="5"/>
              <c:layout>
                <c:manualLayout>
                  <c:x val="-2.7689996558736649E-2"/>
                  <c:y val="4.696202203992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A36-41BF-9C4F-1012B69ADA80}"/>
                </c:ext>
              </c:extLst>
            </c:dLbl>
            <c:dLbl>
              <c:idx val="6"/>
              <c:layout>
                <c:manualLayout>
                  <c:x val="-5.2303326833169225E-2"/>
                  <c:y val="2.3481011019963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A36-41BF-9C4F-1012B69ADA80}"/>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…font gagner du temps</c:v>
                </c:pt>
                <c:pt idx="1">
                  <c:v>…desservent bien votre zone d'habitation</c:v>
                </c:pt>
                <c:pt idx="2">
                  <c:v>…d'un prix avantageux</c:v>
                </c:pt>
                <c:pt idx="3">
                  <c:v>…ponctuels</c:v>
                </c:pt>
                <c:pt idx="4">
                  <c:v>…je suis bien informé sur les TC qui existent dans ma zone d'habitation</c:v>
                </c:pt>
                <c:pt idx="5">
                  <c:v>…faciles à utiliser</c:v>
                </c:pt>
                <c:pt idx="6">
                  <c:v>…confortables</c:v>
                </c:pt>
              </c:strCache>
            </c:strRef>
          </c:cat>
          <c:val>
            <c:numRef>
              <c:f>Feuil1!$C$2:$C$8</c:f>
              <c:numCache>
                <c:formatCode>0%</c:formatCode>
                <c:ptCount val="7"/>
                <c:pt idx="0">
                  <c:v>0.44</c:v>
                </c:pt>
                <c:pt idx="1">
                  <c:v>0.53</c:v>
                </c:pt>
                <c:pt idx="2">
                  <c:v>0.57999999999999996</c:v>
                </c:pt>
                <c:pt idx="3">
                  <c:v>0.57999999999999996</c:v>
                </c:pt>
                <c:pt idx="4">
                  <c:v>0.66</c:v>
                </c:pt>
                <c:pt idx="5">
                  <c:v>0.61</c:v>
                </c:pt>
                <c:pt idx="6">
                  <c:v>0.67</c:v>
                </c:pt>
              </c:numCache>
            </c:numRef>
          </c:val>
          <c:smooth val="0"/>
          <c:extLst>
            <c:ext xmlns:c16="http://schemas.microsoft.com/office/drawing/2014/chart" uri="{C3380CC4-5D6E-409C-BE32-E72D297353CC}">
              <c16:uniqueId val="{00000007-1A36-41BF-9C4F-1012B69ADA80}"/>
            </c:ext>
          </c:extLst>
        </c:ser>
        <c:ser>
          <c:idx val="4"/>
          <c:order val="2"/>
          <c:tx>
            <c:strRef>
              <c:f>Feuil1!$D$1</c:f>
              <c:strCache>
                <c:ptCount val="1"/>
                <c:pt idx="0">
                  <c:v>zone 3</c:v>
                </c:pt>
              </c:strCache>
            </c:strRef>
          </c:tx>
          <c:spPr>
            <a:ln>
              <a:solidFill>
                <a:srgbClr val="C00000"/>
              </a:solidFill>
            </a:ln>
          </c:spPr>
          <c:marker>
            <c:symbol val="none"/>
          </c:marker>
          <c:dLbls>
            <c:dLbl>
              <c:idx val="1"/>
              <c:layout>
                <c:manualLayout>
                  <c:x val="-1.538333142152036E-2"/>
                  <c:y val="-4.02531617485085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A36-41BF-9C4F-1012B69ADA80}"/>
                </c:ext>
              </c:extLst>
            </c:dLbl>
            <c:dLbl>
              <c:idx val="2"/>
              <c:layout>
                <c:manualLayout>
                  <c:x val="-2.3074997132280541E-2"/>
                  <c:y val="4.02531617485085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A36-41BF-9C4F-1012B69ADA80}"/>
                </c:ext>
              </c:extLst>
            </c:dLbl>
            <c:dLbl>
              <c:idx val="3"/>
              <c:layout>
                <c:manualLayout>
                  <c:x val="-3.3843329127344793E-2"/>
                  <c:y val="4.3607591894217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A36-41BF-9C4F-1012B69ADA80}"/>
                </c:ext>
              </c:extLst>
            </c:dLbl>
            <c:dLbl>
              <c:idx val="4"/>
              <c:layout>
                <c:manualLayout>
                  <c:x val="-3.0766662843040721E-2"/>
                  <c:y val="2.68354411656724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A36-41BF-9C4F-1012B69ADA80}"/>
                </c:ext>
              </c:extLst>
            </c:dLbl>
            <c:dLbl>
              <c:idx val="5"/>
              <c:layout>
                <c:manualLayout>
                  <c:x val="-2.6151663416584613E-2"/>
                  <c:y val="-4.696202203992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A36-41BF-9C4F-1012B69ADA80}"/>
                </c:ext>
              </c:extLst>
            </c:dLbl>
            <c:dLbl>
              <c:idx val="6"/>
              <c:layout>
                <c:manualLayout>
                  <c:x val="-3.9996661695952937E-2"/>
                  <c:y val="-2.68354411656724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A36-41BF-9C4F-1012B69ADA80}"/>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…font gagner du temps</c:v>
                </c:pt>
                <c:pt idx="1">
                  <c:v>…desservent bien votre zone d'habitation</c:v>
                </c:pt>
                <c:pt idx="2">
                  <c:v>…d'un prix avantageux</c:v>
                </c:pt>
                <c:pt idx="3">
                  <c:v>…ponctuels</c:v>
                </c:pt>
                <c:pt idx="4">
                  <c:v>…je suis bien informé sur les TC qui existent dans ma zone d'habitation</c:v>
                </c:pt>
                <c:pt idx="5">
                  <c:v>…faciles à utiliser</c:v>
                </c:pt>
                <c:pt idx="6">
                  <c:v>…confortables</c:v>
                </c:pt>
              </c:strCache>
            </c:strRef>
          </c:cat>
          <c:val>
            <c:numRef>
              <c:f>Feuil1!$D$2:$D$8</c:f>
              <c:numCache>
                <c:formatCode>0%</c:formatCode>
                <c:ptCount val="7"/>
                <c:pt idx="0">
                  <c:v>0.49</c:v>
                </c:pt>
                <c:pt idx="1">
                  <c:v>0.53</c:v>
                </c:pt>
                <c:pt idx="2">
                  <c:v>0.55000000000000004</c:v>
                </c:pt>
                <c:pt idx="3">
                  <c:v>0.56999999999999995</c:v>
                </c:pt>
                <c:pt idx="4">
                  <c:v>0.71</c:v>
                </c:pt>
                <c:pt idx="5">
                  <c:v>0.63</c:v>
                </c:pt>
                <c:pt idx="6">
                  <c:v>0.67</c:v>
                </c:pt>
              </c:numCache>
            </c:numRef>
          </c:val>
          <c:smooth val="0"/>
          <c:extLst>
            <c:ext xmlns:c16="http://schemas.microsoft.com/office/drawing/2014/chart" uri="{C3380CC4-5D6E-409C-BE32-E72D297353CC}">
              <c16:uniqueId val="{0000000E-1A36-41BF-9C4F-1012B69ADA80}"/>
            </c:ext>
          </c:extLst>
        </c:ser>
        <c:dLbls>
          <c:showLegendKey val="0"/>
          <c:showVal val="1"/>
          <c:showCatName val="0"/>
          <c:showSerName val="0"/>
          <c:showPercent val="0"/>
          <c:showBubbleSize val="0"/>
        </c:dLbls>
        <c:smooth val="0"/>
        <c:axId val="85481728"/>
        <c:axId val="85491712"/>
      </c:lineChart>
      <c:catAx>
        <c:axId val="85481728"/>
        <c:scaling>
          <c:orientation val="maxMin"/>
        </c:scaling>
        <c:delete val="0"/>
        <c:axPos val="b"/>
        <c:numFmt formatCode="General" sourceLinked="1"/>
        <c:majorTickMark val="none"/>
        <c:minorTickMark val="none"/>
        <c:tickLblPos val="nextTo"/>
        <c:txPr>
          <a:bodyPr/>
          <a:lstStyle/>
          <a:p>
            <a:pPr>
              <a:defRPr sz="1100"/>
            </a:pPr>
            <a:endParaRPr lang="fr-FR"/>
          </a:p>
        </c:txPr>
        <c:crossAx val="85491712"/>
        <c:crosses val="autoZero"/>
        <c:auto val="1"/>
        <c:lblAlgn val="ctr"/>
        <c:lblOffset val="100"/>
        <c:noMultiLvlLbl val="0"/>
      </c:catAx>
      <c:valAx>
        <c:axId val="85491712"/>
        <c:scaling>
          <c:orientation val="minMax"/>
          <c:min val="0.4"/>
        </c:scaling>
        <c:delete val="1"/>
        <c:axPos val="r"/>
        <c:numFmt formatCode="0%" sourceLinked="1"/>
        <c:majorTickMark val="out"/>
        <c:minorTickMark val="none"/>
        <c:tickLblPos val="nextTo"/>
        <c:crossAx val="85481728"/>
        <c:crosses val="autoZero"/>
        <c:crossBetween val="between"/>
      </c:valAx>
    </c:plotArea>
    <c:legend>
      <c:legendPos val="t"/>
      <c:layout/>
      <c:overlay val="0"/>
    </c:legend>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9.2094626313170655E-2"/>
          <c:y val="2.6092979136658097E-3"/>
          <c:w val="0.88759943514315209"/>
          <c:h val="0.73307946338501073"/>
        </c:manualLayout>
      </c:layout>
      <c:bar3DChart>
        <c:barDir val="col"/>
        <c:grouping val="percentStacked"/>
        <c:varyColors val="0"/>
        <c:ser>
          <c:idx val="0"/>
          <c:order val="0"/>
          <c:tx>
            <c:strRef>
              <c:f>Feuil1!$B$1</c:f>
              <c:strCache>
                <c:ptCount val="1"/>
                <c:pt idx="0">
                  <c:v>Utilisent</c:v>
                </c:pt>
              </c:strCache>
            </c:strRef>
          </c:tx>
          <c:spPr>
            <a:solidFill>
              <a:srgbClr val="009900"/>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Feuil1!$B$2:$B$5</c:f>
              <c:numCache>
                <c:formatCode>0%</c:formatCode>
                <c:ptCount val="4"/>
                <c:pt idx="0">
                  <c:v>0.18</c:v>
                </c:pt>
                <c:pt idx="1">
                  <c:v>0.23</c:v>
                </c:pt>
                <c:pt idx="2">
                  <c:v>0.12</c:v>
                </c:pt>
                <c:pt idx="3">
                  <c:v>0.17</c:v>
                </c:pt>
              </c:numCache>
            </c:numRef>
          </c:val>
          <c:extLst>
            <c:ext xmlns:c16="http://schemas.microsoft.com/office/drawing/2014/chart" uri="{C3380CC4-5D6E-409C-BE32-E72D297353CC}">
              <c16:uniqueId val="{00000000-B4C7-487E-BE71-846381C9AA65}"/>
            </c:ext>
          </c:extLst>
        </c:ser>
        <c:ser>
          <c:idx val="1"/>
          <c:order val="1"/>
          <c:tx>
            <c:strRef>
              <c:f>Feuil1!$C$1</c:f>
              <c:strCache>
                <c:ptCount val="1"/>
                <c:pt idx="0">
                  <c:v>Ont déjà utilisé pour DT</c:v>
                </c:pt>
              </c:strCache>
            </c:strRef>
          </c:tx>
          <c:spPr>
            <a:solidFill>
              <a:srgbClr val="8AD237"/>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Feuil1!$C$2:$C$5</c:f>
              <c:numCache>
                <c:formatCode>0%</c:formatCode>
                <c:ptCount val="4"/>
                <c:pt idx="0">
                  <c:v>0.2</c:v>
                </c:pt>
                <c:pt idx="1">
                  <c:v>0.14000000000000001</c:v>
                </c:pt>
                <c:pt idx="2">
                  <c:v>0.22</c:v>
                </c:pt>
                <c:pt idx="3">
                  <c:v>0.25</c:v>
                </c:pt>
              </c:numCache>
            </c:numRef>
          </c:val>
          <c:extLst>
            <c:ext xmlns:c16="http://schemas.microsoft.com/office/drawing/2014/chart" uri="{C3380CC4-5D6E-409C-BE32-E72D297353CC}">
              <c16:uniqueId val="{00000001-B4C7-487E-BE71-846381C9AA65}"/>
            </c:ext>
          </c:extLst>
        </c:ser>
        <c:ser>
          <c:idx val="2"/>
          <c:order val="2"/>
          <c:tx>
            <c:strRef>
              <c:f>Feuil1!$D$1</c:f>
              <c:strCache>
                <c:ptCount val="1"/>
                <c:pt idx="0">
                  <c:v>Jamais pour DT</c:v>
                </c:pt>
              </c:strCache>
            </c:strRef>
          </c:tx>
          <c:spPr>
            <a:solidFill>
              <a:srgbClr val="FF0000"/>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TOTAL</c:v>
                </c:pt>
                <c:pt idx="1">
                  <c:v>Zone 1</c:v>
                </c:pt>
                <c:pt idx="2">
                  <c:v>Zone 2</c:v>
                </c:pt>
                <c:pt idx="3">
                  <c:v>Zone 3</c:v>
                </c:pt>
              </c:strCache>
            </c:strRef>
          </c:cat>
          <c:val>
            <c:numRef>
              <c:f>Feuil1!$D$2:$D$5</c:f>
              <c:numCache>
                <c:formatCode>0%</c:formatCode>
                <c:ptCount val="4"/>
                <c:pt idx="0">
                  <c:v>0.62</c:v>
                </c:pt>
                <c:pt idx="1">
                  <c:v>0.63</c:v>
                </c:pt>
                <c:pt idx="2">
                  <c:v>0.66</c:v>
                </c:pt>
                <c:pt idx="3">
                  <c:v>0.57999999999999996</c:v>
                </c:pt>
              </c:numCache>
            </c:numRef>
          </c:val>
          <c:extLst>
            <c:ext xmlns:c16="http://schemas.microsoft.com/office/drawing/2014/chart" uri="{C3380CC4-5D6E-409C-BE32-E72D297353CC}">
              <c16:uniqueId val="{00000002-B4C7-487E-BE71-846381C9AA65}"/>
            </c:ext>
          </c:extLst>
        </c:ser>
        <c:dLbls>
          <c:showLegendKey val="0"/>
          <c:showVal val="0"/>
          <c:showCatName val="0"/>
          <c:showSerName val="0"/>
          <c:showPercent val="0"/>
          <c:showBubbleSize val="0"/>
        </c:dLbls>
        <c:gapWidth val="150"/>
        <c:shape val="box"/>
        <c:axId val="77696384"/>
        <c:axId val="77718656"/>
        <c:axId val="0"/>
      </c:bar3DChart>
      <c:catAx>
        <c:axId val="7769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77718656"/>
        <c:crosses val="autoZero"/>
        <c:auto val="1"/>
        <c:lblAlgn val="ctr"/>
        <c:lblOffset val="100"/>
        <c:noMultiLvlLbl val="0"/>
      </c:catAx>
      <c:valAx>
        <c:axId val="77718656"/>
        <c:scaling>
          <c:orientation val="minMax"/>
          <c:max val="1"/>
          <c:min val="0"/>
        </c:scaling>
        <c:delete val="1"/>
        <c:axPos val="l"/>
        <c:numFmt formatCode="0%" sourceLinked="1"/>
        <c:majorTickMark val="none"/>
        <c:minorTickMark val="none"/>
        <c:tickLblPos val="nextTo"/>
        <c:crossAx val="77696384"/>
        <c:crosses val="autoZero"/>
        <c:crossBetween val="between"/>
        <c:majorUnit val="0.5"/>
      </c:valAx>
    </c:plotArea>
    <c:legend>
      <c:legendPos val="b"/>
      <c:layout>
        <c:manualLayout>
          <c:xMode val="edge"/>
          <c:yMode val="edge"/>
          <c:x val="0.15584232088711861"/>
          <c:y val="0.89624565396752087"/>
          <c:w val="0.72533800816955796"/>
          <c:h val="7.0099060306128419E-2"/>
        </c:manualLayout>
      </c:layout>
      <c:overlay val="0"/>
      <c:txPr>
        <a:bodyPr/>
        <a:lstStyle/>
        <a:p>
          <a:pPr>
            <a:defRPr sz="1200"/>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9513516472334E-2"/>
          <c:y val="2.6092979136658097E-3"/>
          <c:w val="0.93608048648352771"/>
          <c:h val="0.73307946338501073"/>
        </c:manualLayout>
      </c:layout>
      <c:barChart>
        <c:barDir val="col"/>
        <c:grouping val="percentStacked"/>
        <c:varyColors val="0"/>
        <c:ser>
          <c:idx val="0"/>
          <c:order val="0"/>
          <c:tx>
            <c:strRef>
              <c:f>Feuil1!$B$1</c:f>
              <c:strCache>
                <c:ptCount val="1"/>
                <c:pt idx="0">
                  <c:v>tous les jours ou presque</c:v>
                </c:pt>
              </c:strCache>
            </c:strRef>
          </c:tx>
          <c:spPr>
            <a:solidFill>
              <a:srgbClr val="002060"/>
            </a:solidFill>
            <a:ln>
              <a:noFill/>
            </a:ln>
            <a:effectLst/>
          </c:spPr>
          <c:invertIfNegative val="0"/>
          <c:dPt>
            <c:idx val="1"/>
            <c:invertIfNegative val="0"/>
            <c:bubble3D val="0"/>
            <c:spPr>
              <a:solidFill>
                <a:srgbClr val="002060"/>
              </a:solidFill>
              <a:ln>
                <a:solidFill>
                  <a:schemeClr val="bg1"/>
                </a:solidFill>
              </a:ln>
              <a:effectLst/>
            </c:spPr>
            <c:extLst>
              <c:ext xmlns:c16="http://schemas.microsoft.com/office/drawing/2014/chart" uri="{C3380CC4-5D6E-409C-BE32-E72D297353CC}">
                <c16:uniqueId val="{00000000-10AB-4B33-B656-BF2A4C52F5E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Voiture conducteur</c:v>
                </c:pt>
                <c:pt idx="1">
                  <c:v>Vélo</c:v>
                </c:pt>
                <c:pt idx="2">
                  <c:v>Moto </c:v>
                </c:pt>
                <c:pt idx="3">
                  <c:v>Bus/Car</c:v>
                </c:pt>
                <c:pt idx="4">
                  <c:v>TER</c:v>
                </c:pt>
                <c:pt idx="5">
                  <c:v>TRAM</c:v>
                </c:pt>
                <c:pt idx="6">
                  <c:v>Marche à pied</c:v>
                </c:pt>
              </c:strCache>
            </c:strRef>
          </c:cat>
          <c:val>
            <c:numRef>
              <c:f>Feuil1!$B$2:$B$8</c:f>
              <c:numCache>
                <c:formatCode>General</c:formatCode>
                <c:ptCount val="7"/>
                <c:pt idx="0">
                  <c:v>49.8</c:v>
                </c:pt>
                <c:pt idx="1">
                  <c:v>7.3</c:v>
                </c:pt>
                <c:pt idx="2">
                  <c:v>1.3</c:v>
                </c:pt>
                <c:pt idx="3">
                  <c:v>8.3000000000000007</c:v>
                </c:pt>
                <c:pt idx="4">
                  <c:v>0.3</c:v>
                </c:pt>
                <c:pt idx="5">
                  <c:v>4.3</c:v>
                </c:pt>
                <c:pt idx="6">
                  <c:v>58.9</c:v>
                </c:pt>
              </c:numCache>
            </c:numRef>
          </c:val>
          <c:extLst>
            <c:ext xmlns:c16="http://schemas.microsoft.com/office/drawing/2014/chart" uri="{C3380CC4-5D6E-409C-BE32-E72D297353CC}">
              <c16:uniqueId val="{00000000-241B-4C90-964C-5B9FF921C6D2}"/>
            </c:ext>
          </c:extLst>
        </c:ser>
        <c:ser>
          <c:idx val="1"/>
          <c:order val="1"/>
          <c:tx>
            <c:strRef>
              <c:f>Feuil1!$C$1</c:f>
              <c:strCache>
                <c:ptCount val="1"/>
                <c:pt idx="0">
                  <c:v>2/3 jours semaine</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10AB-4B33-B656-BF2A4C52F5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Voiture conducteur</c:v>
                </c:pt>
                <c:pt idx="1">
                  <c:v>Vélo</c:v>
                </c:pt>
                <c:pt idx="2">
                  <c:v>Moto </c:v>
                </c:pt>
                <c:pt idx="3">
                  <c:v>Bus/Car</c:v>
                </c:pt>
                <c:pt idx="4">
                  <c:v>TER</c:v>
                </c:pt>
                <c:pt idx="5">
                  <c:v>TRAM</c:v>
                </c:pt>
                <c:pt idx="6">
                  <c:v>Marche à pied</c:v>
                </c:pt>
              </c:strCache>
            </c:strRef>
          </c:cat>
          <c:val>
            <c:numRef>
              <c:f>Feuil1!$C$2:$C$8</c:f>
              <c:numCache>
                <c:formatCode>General</c:formatCode>
                <c:ptCount val="7"/>
                <c:pt idx="0">
                  <c:v>16.7</c:v>
                </c:pt>
                <c:pt idx="1">
                  <c:v>8</c:v>
                </c:pt>
                <c:pt idx="2">
                  <c:v>0.9</c:v>
                </c:pt>
                <c:pt idx="3">
                  <c:v>6.9</c:v>
                </c:pt>
                <c:pt idx="4">
                  <c:v>2</c:v>
                </c:pt>
                <c:pt idx="5">
                  <c:v>6.2</c:v>
                </c:pt>
                <c:pt idx="6">
                  <c:v>17.7</c:v>
                </c:pt>
              </c:numCache>
            </c:numRef>
          </c:val>
          <c:extLst>
            <c:ext xmlns:c16="http://schemas.microsoft.com/office/drawing/2014/chart" uri="{C3380CC4-5D6E-409C-BE32-E72D297353CC}">
              <c16:uniqueId val="{00000001-241B-4C90-964C-5B9FF921C6D2}"/>
            </c:ext>
          </c:extLst>
        </c:ser>
        <c:ser>
          <c:idx val="2"/>
          <c:order val="2"/>
          <c:tx>
            <c:strRef>
              <c:f>Feuil1!$D$1</c:f>
              <c:strCache>
                <c:ptCount val="1"/>
                <c:pt idx="0">
                  <c:v>1 jour/semaine</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Voiture conducteur</c:v>
                </c:pt>
                <c:pt idx="1">
                  <c:v>Vélo</c:v>
                </c:pt>
                <c:pt idx="2">
                  <c:v>Moto </c:v>
                </c:pt>
                <c:pt idx="3">
                  <c:v>Bus/Car</c:v>
                </c:pt>
                <c:pt idx="4">
                  <c:v>TER</c:v>
                </c:pt>
                <c:pt idx="5">
                  <c:v>TRAM</c:v>
                </c:pt>
                <c:pt idx="6">
                  <c:v>Marche à pied</c:v>
                </c:pt>
              </c:strCache>
            </c:strRef>
          </c:cat>
          <c:val>
            <c:numRef>
              <c:f>Feuil1!$D$2:$D$8</c:f>
              <c:numCache>
                <c:formatCode>General</c:formatCode>
                <c:ptCount val="7"/>
                <c:pt idx="0">
                  <c:v>5.8</c:v>
                </c:pt>
                <c:pt idx="1">
                  <c:v>10.199999999999999</c:v>
                </c:pt>
                <c:pt idx="2">
                  <c:v>0.4</c:v>
                </c:pt>
                <c:pt idx="3">
                  <c:v>4</c:v>
                </c:pt>
                <c:pt idx="4">
                  <c:v>2.4</c:v>
                </c:pt>
                <c:pt idx="5">
                  <c:v>4.9000000000000004</c:v>
                </c:pt>
                <c:pt idx="6">
                  <c:v>12.4</c:v>
                </c:pt>
              </c:numCache>
            </c:numRef>
          </c:val>
          <c:extLst>
            <c:ext xmlns:c16="http://schemas.microsoft.com/office/drawing/2014/chart" uri="{C3380CC4-5D6E-409C-BE32-E72D297353CC}">
              <c16:uniqueId val="{00000002-241B-4C90-964C-5B9FF921C6D2}"/>
            </c:ext>
          </c:extLst>
        </c:ser>
        <c:ser>
          <c:idx val="3"/>
          <c:order val="3"/>
          <c:tx>
            <c:strRef>
              <c:f>Feuil1!$E$1</c:f>
              <c:strCache>
                <c:ptCount val="1"/>
                <c:pt idx="0">
                  <c:v>1 à 3 jours/mois </c:v>
                </c:pt>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Voiture conducteur</c:v>
                </c:pt>
                <c:pt idx="1">
                  <c:v>Vélo</c:v>
                </c:pt>
                <c:pt idx="2">
                  <c:v>Moto </c:v>
                </c:pt>
                <c:pt idx="3">
                  <c:v>Bus/Car</c:v>
                </c:pt>
                <c:pt idx="4">
                  <c:v>TER</c:v>
                </c:pt>
                <c:pt idx="5">
                  <c:v>TRAM</c:v>
                </c:pt>
                <c:pt idx="6">
                  <c:v>Marche à pied</c:v>
                </c:pt>
              </c:strCache>
            </c:strRef>
          </c:cat>
          <c:val>
            <c:numRef>
              <c:f>Feuil1!$E$2:$E$8</c:f>
              <c:numCache>
                <c:formatCode>General</c:formatCode>
                <c:ptCount val="7"/>
                <c:pt idx="0">
                  <c:v>4.3</c:v>
                </c:pt>
                <c:pt idx="1">
                  <c:v>14.9</c:v>
                </c:pt>
                <c:pt idx="2">
                  <c:v>0.5</c:v>
                </c:pt>
                <c:pt idx="3">
                  <c:v>13.1</c:v>
                </c:pt>
                <c:pt idx="4">
                  <c:v>7.3</c:v>
                </c:pt>
                <c:pt idx="5">
                  <c:v>11.6</c:v>
                </c:pt>
                <c:pt idx="6">
                  <c:v>4.5</c:v>
                </c:pt>
              </c:numCache>
            </c:numRef>
          </c:val>
          <c:extLst>
            <c:ext xmlns:c16="http://schemas.microsoft.com/office/drawing/2014/chart" uri="{C3380CC4-5D6E-409C-BE32-E72D297353CC}">
              <c16:uniqueId val="{00000003-241B-4C90-964C-5B9FF921C6D2}"/>
            </c:ext>
          </c:extLst>
        </c:ser>
        <c:ser>
          <c:idx val="4"/>
          <c:order val="4"/>
          <c:tx>
            <c:strRef>
              <c:f>Feuil1!$F$1</c:f>
              <c:strCache>
                <c:ptCount val="1"/>
                <c:pt idx="0">
                  <c:v>moins souvent</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Voiture conducteur</c:v>
                </c:pt>
                <c:pt idx="1">
                  <c:v>Vélo</c:v>
                </c:pt>
                <c:pt idx="2">
                  <c:v>Moto </c:v>
                </c:pt>
                <c:pt idx="3">
                  <c:v>Bus/Car</c:v>
                </c:pt>
                <c:pt idx="4">
                  <c:v>TER</c:v>
                </c:pt>
                <c:pt idx="5">
                  <c:v>TRAM</c:v>
                </c:pt>
                <c:pt idx="6">
                  <c:v>Marche à pied</c:v>
                </c:pt>
              </c:strCache>
            </c:strRef>
          </c:cat>
          <c:val>
            <c:numRef>
              <c:f>Feuil1!$F$2:$F$8</c:f>
              <c:numCache>
                <c:formatCode>General</c:formatCode>
                <c:ptCount val="7"/>
                <c:pt idx="0">
                  <c:v>5.5</c:v>
                </c:pt>
                <c:pt idx="1">
                  <c:v>5.5</c:v>
                </c:pt>
                <c:pt idx="2">
                  <c:v>3.1</c:v>
                </c:pt>
                <c:pt idx="3">
                  <c:v>14.1</c:v>
                </c:pt>
                <c:pt idx="4">
                  <c:v>18.399999999999999</c:v>
                </c:pt>
                <c:pt idx="5">
                  <c:v>16.3</c:v>
                </c:pt>
                <c:pt idx="6">
                  <c:v>1.3</c:v>
                </c:pt>
              </c:numCache>
            </c:numRef>
          </c:val>
          <c:extLst>
            <c:ext xmlns:c16="http://schemas.microsoft.com/office/drawing/2014/chart" uri="{C3380CC4-5D6E-409C-BE32-E72D297353CC}">
              <c16:uniqueId val="{00000007-241B-4C90-964C-5B9FF921C6D2}"/>
            </c:ext>
          </c:extLst>
        </c:ser>
        <c:ser>
          <c:idx val="5"/>
          <c:order val="5"/>
          <c:tx>
            <c:strRef>
              <c:f>Feuil1!$G$1</c:f>
              <c:strCache>
                <c:ptCount val="1"/>
                <c:pt idx="0">
                  <c:v>jamais</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Voiture conducteur</c:v>
                </c:pt>
                <c:pt idx="1">
                  <c:v>Vélo</c:v>
                </c:pt>
                <c:pt idx="2">
                  <c:v>Moto </c:v>
                </c:pt>
                <c:pt idx="3">
                  <c:v>Bus/Car</c:v>
                </c:pt>
                <c:pt idx="4">
                  <c:v>TER</c:v>
                </c:pt>
                <c:pt idx="5">
                  <c:v>TRAM</c:v>
                </c:pt>
                <c:pt idx="6">
                  <c:v>Marche à pied</c:v>
                </c:pt>
              </c:strCache>
            </c:strRef>
          </c:cat>
          <c:val>
            <c:numRef>
              <c:f>Feuil1!$G$2:$G$8</c:f>
              <c:numCache>
                <c:formatCode>General</c:formatCode>
                <c:ptCount val="7"/>
                <c:pt idx="0">
                  <c:v>17.899999999999999</c:v>
                </c:pt>
                <c:pt idx="1">
                  <c:v>54.1</c:v>
                </c:pt>
                <c:pt idx="2">
                  <c:v>93.8</c:v>
                </c:pt>
                <c:pt idx="3">
                  <c:v>53.6</c:v>
                </c:pt>
                <c:pt idx="4">
                  <c:v>69.7</c:v>
                </c:pt>
                <c:pt idx="5">
                  <c:v>56.6</c:v>
                </c:pt>
                <c:pt idx="6">
                  <c:v>5.2</c:v>
                </c:pt>
              </c:numCache>
            </c:numRef>
          </c:val>
          <c:extLst>
            <c:ext xmlns:c16="http://schemas.microsoft.com/office/drawing/2014/chart" uri="{C3380CC4-5D6E-409C-BE32-E72D297353CC}">
              <c16:uniqueId val="{00000008-241B-4C90-964C-5B9FF921C6D2}"/>
            </c:ext>
          </c:extLst>
        </c:ser>
        <c:dLbls>
          <c:showLegendKey val="0"/>
          <c:showVal val="0"/>
          <c:showCatName val="0"/>
          <c:showSerName val="0"/>
          <c:showPercent val="0"/>
          <c:showBubbleSize val="0"/>
        </c:dLbls>
        <c:gapWidth val="150"/>
        <c:overlap val="100"/>
        <c:axId val="73582080"/>
        <c:axId val="73583616"/>
      </c:barChart>
      <c:catAx>
        <c:axId val="735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3583616"/>
        <c:crosses val="autoZero"/>
        <c:auto val="1"/>
        <c:lblAlgn val="ctr"/>
        <c:lblOffset val="100"/>
        <c:noMultiLvlLbl val="0"/>
      </c:catAx>
      <c:valAx>
        <c:axId val="735836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3582080"/>
        <c:crosses val="autoZero"/>
        <c:crossBetween val="between"/>
        <c:majorUnit val="0.5"/>
      </c:valAx>
      <c:spPr>
        <a:noFill/>
        <a:ln>
          <a:noFill/>
        </a:ln>
        <a:effectLst/>
      </c:spPr>
    </c:plotArea>
    <c:legend>
      <c:legendPos val="b"/>
      <c:layout>
        <c:manualLayout>
          <c:xMode val="edge"/>
          <c:yMode val="edge"/>
          <c:x val="6.3627332790903322E-3"/>
          <c:y val="0.87949774408526649"/>
          <c:w val="0.99363726672090968"/>
          <c:h val="8.87005941151400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64687841232813E-2"/>
          <c:y val="0.11493607750110574"/>
          <c:w val="0.96795342750459246"/>
          <c:h val="0.63874566627151674"/>
        </c:manualLayout>
      </c:layout>
      <c:barChart>
        <c:barDir val="col"/>
        <c:grouping val="clustered"/>
        <c:varyColors val="0"/>
        <c:ser>
          <c:idx val="0"/>
          <c:order val="0"/>
          <c:tx>
            <c:strRef>
              <c:f>Feuil1!$B$1</c:f>
              <c:strCache>
                <c:ptCount val="1"/>
                <c:pt idx="0">
                  <c:v>Total</c:v>
                </c:pt>
              </c:strCache>
            </c:strRef>
          </c:tx>
          <c:spPr>
            <a:solidFill>
              <a:sysClr val="window" lastClr="FFFFFF">
                <a:lumMod val="50000"/>
              </a:sysClr>
            </a:solidFill>
            <a:ln w="25400" cmpd="sng">
              <a:solidFill>
                <a:sysClr val="window" lastClr="FFFFFF"/>
              </a:solidFill>
            </a:ln>
            <a:effectLst>
              <a:outerShdw blurRad="38100" dist="25400" dir="5400000" algn="ctr" rotWithShape="0">
                <a:srgbClr val="000000">
                  <a:alpha val="65000"/>
                </a:srgbClr>
              </a:outerShdw>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799C-4DB9-8CDA-819B46CAD147}"/>
              </c:ext>
            </c:extLst>
          </c:dPt>
          <c:dPt>
            <c:idx val="1"/>
            <c:invertIfNegative val="0"/>
            <c:bubble3D val="0"/>
            <c:extLst>
              <c:ext xmlns:c16="http://schemas.microsoft.com/office/drawing/2014/chart" uri="{C3380CC4-5D6E-409C-BE32-E72D297353CC}">
                <c16:uniqueId val="{00000001-799C-4DB9-8CDA-819B46CAD147}"/>
              </c:ext>
            </c:extLst>
          </c:dPt>
          <c:dPt>
            <c:idx val="2"/>
            <c:invertIfNegative val="0"/>
            <c:bubble3D val="0"/>
            <c:extLst>
              <c:ext xmlns:c16="http://schemas.microsoft.com/office/drawing/2014/chart" uri="{C3380CC4-5D6E-409C-BE32-E72D297353CC}">
                <c16:uniqueId val="{00000002-799C-4DB9-8CDA-819B46CAD147}"/>
              </c:ext>
            </c:extLst>
          </c:dPt>
          <c:dPt>
            <c:idx val="3"/>
            <c:invertIfNegative val="0"/>
            <c:bubble3D val="0"/>
            <c:extLst>
              <c:ext xmlns:c16="http://schemas.microsoft.com/office/drawing/2014/chart" uri="{C3380CC4-5D6E-409C-BE32-E72D297353CC}">
                <c16:uniqueId val="{00000003-799C-4DB9-8CDA-819B46CAD147}"/>
              </c:ext>
            </c:extLst>
          </c:dPt>
          <c:dLbls>
            <c:dLbl>
              <c:idx val="0"/>
              <c:layout>
                <c:manualLayout>
                  <c:x val="-5.9602365203763124E-4"/>
                  <c:y val="0.1117654997141058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C-4DB9-8CDA-819B46CAD147}"/>
                </c:ext>
              </c:extLst>
            </c:dLbl>
            <c:dLbl>
              <c:idx val="2"/>
              <c:layout>
                <c:manualLayout>
                  <c:x val="0"/>
                  <c:y val="0.141525705569307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9C-4DB9-8CDA-819B46CAD147}"/>
                </c:ext>
              </c:extLst>
            </c:dLbl>
            <c:dLbl>
              <c:idx val="3"/>
              <c:layout>
                <c:manualLayout>
                  <c:x val="0"/>
                  <c:y val="0.147134076944138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9C-4DB9-8CDA-819B46CAD147}"/>
                </c:ext>
              </c:extLst>
            </c:dLbl>
            <c:spPr>
              <a:noFill/>
              <a:ln>
                <a:noFill/>
              </a:ln>
              <a:effectLst/>
            </c:spPr>
            <c:txPr>
              <a:bodyPr/>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 bus / car</c:v>
                </c:pt>
                <c:pt idx="1">
                  <c:v>Le TER</c:v>
                </c:pt>
                <c:pt idx="2">
                  <c:v>Le Tram</c:v>
                </c:pt>
                <c:pt idx="3">
                  <c:v>Total usage TC</c:v>
                </c:pt>
              </c:strCache>
            </c:strRef>
          </c:cat>
          <c:val>
            <c:numRef>
              <c:f>Feuil1!$B$2:$B$5</c:f>
              <c:numCache>
                <c:formatCode>0%</c:formatCode>
                <c:ptCount val="4"/>
                <c:pt idx="0">
                  <c:v>0.32</c:v>
                </c:pt>
                <c:pt idx="1">
                  <c:v>0.12</c:v>
                </c:pt>
                <c:pt idx="2">
                  <c:v>0.27</c:v>
                </c:pt>
                <c:pt idx="3">
                  <c:v>0.41</c:v>
                </c:pt>
              </c:numCache>
            </c:numRef>
          </c:val>
          <c:extLst>
            <c:ext xmlns:c16="http://schemas.microsoft.com/office/drawing/2014/chart" uri="{C3380CC4-5D6E-409C-BE32-E72D297353CC}">
              <c16:uniqueId val="{00000004-799C-4DB9-8CDA-819B46CAD147}"/>
            </c:ext>
          </c:extLst>
        </c:ser>
        <c:ser>
          <c:idx val="1"/>
          <c:order val="1"/>
          <c:tx>
            <c:strRef>
              <c:f>Feuil1!$C$1</c:f>
              <c:strCache>
                <c:ptCount val="1"/>
                <c:pt idx="0">
                  <c:v>Zone 1</c:v>
                </c:pt>
              </c:strCache>
            </c:strRef>
          </c:tx>
          <c:spPr>
            <a:solidFill>
              <a:srgbClr val="009900"/>
            </a:solidFill>
            <a:ln w="25400">
              <a:solidFill>
                <a:sysClr val="window" lastClr="FFFFFF"/>
              </a:solidFill>
            </a:ln>
            <a:effectLst>
              <a:outerShdw blurRad="50800" dist="25400" dir="5400000" algn="ctr" rotWithShape="0">
                <a:srgbClr val="000000">
                  <a:alpha val="10000"/>
                </a:srgbClr>
              </a:outerShdw>
            </a:effectLst>
          </c:spPr>
          <c:invertIfNegative val="0"/>
          <c:dLbls>
            <c:spPr>
              <a:noFill/>
              <a:ln>
                <a:noFill/>
              </a:ln>
              <a:effectLst/>
            </c:spPr>
            <c:txPr>
              <a:bodyPr/>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 bus / car</c:v>
                </c:pt>
                <c:pt idx="1">
                  <c:v>Le TER</c:v>
                </c:pt>
                <c:pt idx="2">
                  <c:v>Le Tram</c:v>
                </c:pt>
                <c:pt idx="3">
                  <c:v>Total usage TC</c:v>
                </c:pt>
              </c:strCache>
            </c:strRef>
          </c:cat>
          <c:val>
            <c:numRef>
              <c:f>Feuil1!$C$2:$C$5</c:f>
              <c:numCache>
                <c:formatCode>0%</c:formatCode>
                <c:ptCount val="4"/>
                <c:pt idx="0">
                  <c:v>0.4</c:v>
                </c:pt>
                <c:pt idx="1">
                  <c:v>0.15</c:v>
                </c:pt>
                <c:pt idx="2">
                  <c:v>0.41</c:v>
                </c:pt>
                <c:pt idx="3">
                  <c:v>0.52</c:v>
                </c:pt>
              </c:numCache>
            </c:numRef>
          </c:val>
          <c:extLst>
            <c:ext xmlns:c16="http://schemas.microsoft.com/office/drawing/2014/chart" uri="{C3380CC4-5D6E-409C-BE32-E72D297353CC}">
              <c16:uniqueId val="{00000004-BE96-43C0-848E-755F0D6D8707}"/>
            </c:ext>
          </c:extLst>
        </c:ser>
        <c:ser>
          <c:idx val="2"/>
          <c:order val="2"/>
          <c:tx>
            <c:strRef>
              <c:f>Feuil1!$D$1</c:f>
              <c:strCache>
                <c:ptCount val="1"/>
                <c:pt idx="0">
                  <c:v>Zone 2</c:v>
                </c:pt>
              </c:strCache>
            </c:strRef>
          </c:tx>
          <c:spPr>
            <a:solidFill>
              <a:srgbClr val="002060"/>
            </a:solidFill>
            <a:ln w="25400">
              <a:solidFill>
                <a:sysClr val="window" lastClr="FFFFFF"/>
              </a:solidFill>
            </a:ln>
          </c:spPr>
          <c:invertIfNegative val="0"/>
          <c:dLbls>
            <c:spPr>
              <a:noFill/>
              <a:ln>
                <a:noFill/>
              </a:ln>
              <a:effectLst/>
            </c:spPr>
            <c:txPr>
              <a:bodyPr/>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 bus / car</c:v>
                </c:pt>
                <c:pt idx="1">
                  <c:v>Le TER</c:v>
                </c:pt>
                <c:pt idx="2">
                  <c:v>Le Tram</c:v>
                </c:pt>
                <c:pt idx="3">
                  <c:v>Total usage TC</c:v>
                </c:pt>
              </c:strCache>
            </c:strRef>
          </c:cat>
          <c:val>
            <c:numRef>
              <c:f>Feuil1!$D$2:$D$5</c:f>
              <c:numCache>
                <c:formatCode>0%</c:formatCode>
                <c:ptCount val="4"/>
                <c:pt idx="0">
                  <c:v>0.26</c:v>
                </c:pt>
                <c:pt idx="1">
                  <c:v>0.1</c:v>
                </c:pt>
                <c:pt idx="2">
                  <c:v>0.19</c:v>
                </c:pt>
                <c:pt idx="3">
                  <c:v>0.34</c:v>
                </c:pt>
              </c:numCache>
            </c:numRef>
          </c:val>
          <c:extLst>
            <c:ext xmlns:c16="http://schemas.microsoft.com/office/drawing/2014/chart" uri="{C3380CC4-5D6E-409C-BE32-E72D297353CC}">
              <c16:uniqueId val="{00000004-A9FF-4619-92A6-3C3B819E8F7F}"/>
            </c:ext>
          </c:extLst>
        </c:ser>
        <c:ser>
          <c:idx val="3"/>
          <c:order val="3"/>
          <c:tx>
            <c:strRef>
              <c:f>Feuil1!$E$1</c:f>
              <c:strCache>
                <c:ptCount val="1"/>
                <c:pt idx="0">
                  <c:v>Zone 3</c:v>
                </c:pt>
              </c:strCache>
            </c:strRef>
          </c:tx>
          <c:spPr>
            <a:solidFill>
              <a:srgbClr val="C00000"/>
            </a:solidFill>
          </c:spPr>
          <c:invertIfNegative val="0"/>
          <c:dLbls>
            <c:dLbl>
              <c:idx val="0"/>
              <c:layout>
                <c:manualLayout>
                  <c:x val="7.6524122512348402E-3"/>
                  <c:y val="0.227113408714259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FE-4CCF-A551-24FC95023660}"/>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Le bus / car</c:v>
                </c:pt>
                <c:pt idx="1">
                  <c:v>Le TER</c:v>
                </c:pt>
                <c:pt idx="2">
                  <c:v>Le Tram</c:v>
                </c:pt>
                <c:pt idx="3">
                  <c:v>Total usage TC</c:v>
                </c:pt>
              </c:strCache>
            </c:strRef>
          </c:cat>
          <c:val>
            <c:numRef>
              <c:f>Feuil1!$E$2:$E$5</c:f>
              <c:numCache>
                <c:formatCode>0%</c:formatCode>
                <c:ptCount val="4"/>
                <c:pt idx="0">
                  <c:v>0.28999999999999998</c:v>
                </c:pt>
                <c:pt idx="1">
                  <c:v>0.1</c:v>
                </c:pt>
                <c:pt idx="2">
                  <c:v>0.2</c:v>
                </c:pt>
                <c:pt idx="3">
                  <c:v>0.37</c:v>
                </c:pt>
              </c:numCache>
            </c:numRef>
          </c:val>
          <c:extLst>
            <c:ext xmlns:c16="http://schemas.microsoft.com/office/drawing/2014/chart" uri="{C3380CC4-5D6E-409C-BE32-E72D297353CC}">
              <c16:uniqueId val="{00000004-92FE-4CCF-A551-24FC95023660}"/>
            </c:ext>
          </c:extLst>
        </c:ser>
        <c:dLbls>
          <c:dLblPos val="outEnd"/>
          <c:showLegendKey val="0"/>
          <c:showVal val="1"/>
          <c:showCatName val="0"/>
          <c:showSerName val="0"/>
          <c:showPercent val="0"/>
          <c:showBubbleSize val="0"/>
        </c:dLbls>
        <c:gapWidth val="100"/>
        <c:axId val="77755520"/>
        <c:axId val="77757056"/>
      </c:barChart>
      <c:catAx>
        <c:axId val="77755520"/>
        <c:scaling>
          <c:orientation val="minMax"/>
        </c:scaling>
        <c:delete val="0"/>
        <c:axPos val="b"/>
        <c:numFmt formatCode="General" sourceLinked="0"/>
        <c:majorTickMark val="none"/>
        <c:minorTickMark val="none"/>
        <c:tickLblPos val="nextTo"/>
        <c:txPr>
          <a:bodyPr/>
          <a:lstStyle/>
          <a:p>
            <a:pPr>
              <a:defRPr sz="1100">
                <a:solidFill>
                  <a:srgbClr val="000000"/>
                </a:solidFill>
              </a:defRPr>
            </a:pPr>
            <a:endParaRPr lang="fr-FR"/>
          </a:p>
        </c:txPr>
        <c:crossAx val="77757056"/>
        <c:crosses val="autoZero"/>
        <c:auto val="1"/>
        <c:lblAlgn val="ctr"/>
        <c:lblOffset val="100"/>
        <c:noMultiLvlLbl val="0"/>
      </c:catAx>
      <c:valAx>
        <c:axId val="77757056"/>
        <c:scaling>
          <c:orientation val="minMax"/>
        </c:scaling>
        <c:delete val="1"/>
        <c:axPos val="l"/>
        <c:numFmt formatCode="0%" sourceLinked="1"/>
        <c:majorTickMark val="out"/>
        <c:minorTickMark val="none"/>
        <c:tickLblPos val="nextTo"/>
        <c:crossAx val="77755520"/>
        <c:crosses val="autoZero"/>
        <c:crossBetween val="between"/>
      </c:valAx>
    </c:plotArea>
    <c:legend>
      <c:legendPos val="t"/>
      <c:layout>
        <c:manualLayout>
          <c:xMode val="edge"/>
          <c:yMode val="edge"/>
          <c:x val="0.28949774506910492"/>
          <c:y val="0.11727036708885702"/>
          <c:w val="0.37815088074444597"/>
          <c:h val="0.11246899646098876"/>
        </c:manualLayout>
      </c:layout>
      <c:overlay val="0"/>
      <c:txPr>
        <a:bodyPr/>
        <a:lstStyle/>
        <a:p>
          <a:pPr>
            <a:defRPr sz="1400"/>
          </a:pPr>
          <a:endParaRPr lang="fr-FR"/>
        </a:p>
      </c:txPr>
    </c:legend>
    <c:plotVisOnly val="1"/>
    <c:dispBlanksAs val="gap"/>
    <c:showDLblsOverMax val="0"/>
  </c:chart>
  <c:spPr>
    <a:noFill/>
    <a:ln>
      <a:noFill/>
    </a:ln>
  </c:spPr>
  <c:txPr>
    <a:bodyPr/>
    <a:lstStyle/>
    <a:p>
      <a:pPr>
        <a:defRPr sz="1800"/>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0.34002</cdr:x>
      <cdr:y>0.08597</cdr:y>
    </cdr:from>
    <cdr:to>
      <cdr:x>0.64682</cdr:x>
      <cdr:y>0.16413</cdr:y>
    </cdr:to>
    <cdr:grpSp>
      <cdr:nvGrpSpPr>
        <cdr:cNvPr id="2" name="Groupe 1">
          <a:extLst xmlns:a="http://schemas.openxmlformats.org/drawingml/2006/main">
            <a:ext uri="{FF2B5EF4-FFF2-40B4-BE49-F238E27FC236}">
              <a16:creationId xmlns:a16="http://schemas.microsoft.com/office/drawing/2014/main" id="{E6D423CF-29DF-4203-B3F0-7990F78B6203}"/>
            </a:ext>
          </a:extLst>
        </cdr:cNvPr>
        <cdr:cNvGrpSpPr/>
      </cdr:nvGrpSpPr>
      <cdr:grpSpPr>
        <a:xfrm xmlns:a="http://schemas.openxmlformats.org/drawingml/2006/main">
          <a:off x="2807099" y="338555"/>
          <a:ext cx="2532846" cy="307798"/>
          <a:chOff x="10555635" y="2093394"/>
          <a:chExt cx="2532840" cy="307777"/>
        </a:xfrm>
      </cdr:grpSpPr>
      <cdr:sp macro="" textlink="">
        <cdr:nvSpPr>
          <cdr:cNvPr id="3" name="Rectangle 2"/>
          <cdr:cNvSpPr/>
        </cdr:nvSpPr>
        <cdr:spPr>
          <a:xfrm xmlns:a="http://schemas.openxmlformats.org/drawingml/2006/main">
            <a:off x="12111239" y="2203381"/>
            <a:ext cx="169021" cy="94890"/>
          </a:xfrm>
          <a:prstGeom xmlns:a="http://schemas.openxmlformats.org/drawingml/2006/main" prst="rect">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sp macro="" textlink="">
        <cdr:nvSpPr>
          <cdr:cNvPr id="4" name="Rectangle 3"/>
          <cdr:cNvSpPr/>
        </cdr:nvSpPr>
        <cdr:spPr>
          <a:xfrm xmlns:a="http://schemas.openxmlformats.org/drawingml/2006/main">
            <a:off x="11336348" y="2196294"/>
            <a:ext cx="169021" cy="94890"/>
          </a:xfrm>
          <a:prstGeom xmlns:a="http://schemas.openxmlformats.org/drawingml/2006/main" prst="rect">
            <a:avLst/>
          </a:prstGeom>
          <a:solidFill xmlns:a="http://schemas.openxmlformats.org/drawingml/2006/main">
            <a:srgbClr val="00206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dirty="0"/>
          </a:p>
        </cdr:txBody>
      </cdr:sp>
      <cdr:sp macro="" textlink="">
        <cdr:nvSpPr>
          <cdr:cNvPr id="5" name="Rectangle 4"/>
          <cdr:cNvSpPr/>
        </cdr:nvSpPr>
        <cdr:spPr>
          <a:xfrm xmlns:a="http://schemas.openxmlformats.org/drawingml/2006/main">
            <a:off x="10555635" y="2196295"/>
            <a:ext cx="169021" cy="94890"/>
          </a:xfrm>
          <a:prstGeom xmlns:a="http://schemas.openxmlformats.org/drawingml/2006/main" prst="rect">
            <a:avLst/>
          </a:prstGeom>
          <a:solidFill xmlns:a="http://schemas.openxmlformats.org/drawingml/2006/main">
            <a:srgbClr val="008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sp macro="" textlink="">
        <cdr:nvSpPr>
          <cdr:cNvPr id="6" name="ZoneTexte 3"/>
          <cdr:cNvSpPr txBox="1"/>
        </cdr:nvSpPr>
        <cdr:spPr>
          <a:xfrm xmlns:a="http://schemas.openxmlformats.org/drawingml/2006/main">
            <a:off x="10665916" y="2093394"/>
            <a:ext cx="77718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t>Zone 1</a:t>
            </a:r>
          </a:p>
        </cdr:txBody>
      </cdr:sp>
      <cdr:sp macro="" textlink="">
        <cdr:nvSpPr>
          <cdr:cNvPr id="7" name="ZoneTexte 19"/>
          <cdr:cNvSpPr txBox="1"/>
        </cdr:nvSpPr>
        <cdr:spPr>
          <a:xfrm xmlns:a="http://schemas.openxmlformats.org/drawingml/2006/main">
            <a:off x="11462128" y="2093394"/>
            <a:ext cx="741116" cy="307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t>Zone 2</a:t>
            </a:r>
          </a:p>
        </cdr:txBody>
      </cdr:sp>
      <cdr:sp macro="" textlink="">
        <cdr:nvSpPr>
          <cdr:cNvPr id="8" name="ZoneTexte 24"/>
          <cdr:cNvSpPr txBox="1"/>
        </cdr:nvSpPr>
        <cdr:spPr>
          <a:xfrm xmlns:a="http://schemas.openxmlformats.org/drawingml/2006/main">
            <a:off x="12311286" y="2093394"/>
            <a:ext cx="77718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t>Zone 3</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7F4DB5F-6862-419F-97D6-DEED537CCBC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04602F2-09C1-4C60-8BB6-2D3996C61A4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BFF988-9948-473A-91B8-BFF49897CA75}" type="datetimeFigureOut">
              <a:rPr lang="fr-FR" smtClean="0"/>
              <a:t>03/10/2019</a:t>
            </a:fld>
            <a:endParaRPr lang="fr-FR"/>
          </a:p>
        </p:txBody>
      </p:sp>
      <p:sp>
        <p:nvSpPr>
          <p:cNvPr id="4" name="Espace réservé du pied de page 3">
            <a:extLst>
              <a:ext uri="{FF2B5EF4-FFF2-40B4-BE49-F238E27FC236}">
                <a16:creationId xmlns:a16="http://schemas.microsoft.com/office/drawing/2014/main" id="{46D1CDDC-D04C-4796-9A43-02D7AA0093D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122C15-7526-49BA-B54C-74FE5A9CFFB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E5CFB8F-E218-47C6-930F-1CF49DE2D77B}" type="slidenum">
              <a:rPr lang="fr-FR" smtClean="0"/>
              <a:t>‹N°›</a:t>
            </a:fld>
            <a:endParaRPr lang="fr-FR"/>
          </a:p>
        </p:txBody>
      </p:sp>
    </p:spTree>
    <p:extLst>
      <p:ext uri="{BB962C8B-B14F-4D97-AF65-F5344CB8AC3E}">
        <p14:creationId xmlns:p14="http://schemas.microsoft.com/office/powerpoint/2010/main" val="384908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5659" cy="49633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6" y="1"/>
            <a:ext cx="2945659" cy="496333"/>
          </a:xfrm>
          <a:prstGeom prst="rect">
            <a:avLst/>
          </a:prstGeom>
        </p:spPr>
        <p:txBody>
          <a:bodyPr vert="horz" lIns="91440" tIns="45720" rIns="91440" bIns="45720" rtlCol="0"/>
          <a:lstStyle>
            <a:lvl1pPr algn="r">
              <a:defRPr sz="1200"/>
            </a:lvl1pPr>
          </a:lstStyle>
          <a:p>
            <a:fld id="{B86B4E60-C22E-44D9-B867-AA7BDD8B011B}" type="datetimeFigureOut">
              <a:rPr lang="fr-FR" smtClean="0"/>
              <a:pPr/>
              <a:t>03/10/2019</a:t>
            </a:fld>
            <a:endParaRPr lang="fr-FR" dirty="0"/>
          </a:p>
        </p:txBody>
      </p:sp>
      <p:sp>
        <p:nvSpPr>
          <p:cNvPr id="4" name="Espace réservé de l'image des diapositives 3"/>
          <p:cNvSpPr>
            <a:spLocks noGrp="1" noRot="1" noChangeAspect="1"/>
          </p:cNvSpPr>
          <p:nvPr>
            <p:ph type="sldImg" idx="2"/>
          </p:nvPr>
        </p:nvSpPr>
        <p:spPr>
          <a:xfrm>
            <a:off x="712788" y="746125"/>
            <a:ext cx="5372100" cy="3721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5"/>
            <a:ext cx="5438140" cy="446698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3"/>
            <a:ext cx="2945659" cy="496333"/>
          </a:xfrm>
          <a:prstGeom prst="rect">
            <a:avLst/>
          </a:prstGeom>
        </p:spPr>
        <p:txBody>
          <a:bodyPr vert="horz" lIns="91440" tIns="45720" rIns="91440" bIns="45720" rtlCol="0" anchor="b"/>
          <a:lstStyle>
            <a:lvl1pPr algn="r">
              <a:defRPr sz="1200"/>
            </a:lvl1pPr>
          </a:lstStyle>
          <a:p>
            <a:fld id="{EFD797FE-5999-4353-8E09-E4F937F178D6}" type="slidenum">
              <a:rPr lang="fr-FR" smtClean="0"/>
              <a:pPr/>
              <a:t>‹N°›</a:t>
            </a:fld>
            <a:endParaRPr lang="fr-FR" dirty="0"/>
          </a:p>
        </p:txBody>
      </p:sp>
    </p:spTree>
    <p:extLst>
      <p:ext uri="{BB962C8B-B14F-4D97-AF65-F5344CB8AC3E}">
        <p14:creationId xmlns:p14="http://schemas.microsoft.com/office/powerpoint/2010/main" val="202371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A2D0E2-FDA7-4B95-97A1-81E9D9229F8E}" type="slidenum">
              <a:rPr lang="fr-FR" smtClean="0"/>
              <a:pPr/>
              <a:t>1</a:t>
            </a:fld>
            <a:endParaRPr lang="fr-FR" dirty="0"/>
          </a:p>
        </p:txBody>
      </p:sp>
    </p:spTree>
    <p:extLst>
      <p:ext uri="{BB962C8B-B14F-4D97-AF65-F5344CB8AC3E}">
        <p14:creationId xmlns:p14="http://schemas.microsoft.com/office/powerpoint/2010/main" val="214083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D797FE-5999-4353-8E09-E4F937F178D6}" type="slidenum">
              <a:rPr lang="fr-FR" smtClean="0"/>
              <a:pPr/>
              <a:t>2</a:t>
            </a:fld>
            <a:endParaRPr lang="fr-FR" dirty="0"/>
          </a:p>
        </p:txBody>
      </p:sp>
    </p:spTree>
    <p:extLst>
      <p:ext uri="{BB962C8B-B14F-4D97-AF65-F5344CB8AC3E}">
        <p14:creationId xmlns:p14="http://schemas.microsoft.com/office/powerpoint/2010/main" val="349101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3050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D797FE-5999-4353-8E09-E4F937F178D6}" type="slidenum">
              <a:rPr lang="fr-FR" smtClean="0"/>
              <a:pPr/>
              <a:t>4</a:t>
            </a:fld>
            <a:endParaRPr lang="fr-FR" dirty="0"/>
          </a:p>
        </p:txBody>
      </p:sp>
    </p:spTree>
    <p:extLst>
      <p:ext uri="{BB962C8B-B14F-4D97-AF65-F5344CB8AC3E}">
        <p14:creationId xmlns:p14="http://schemas.microsoft.com/office/powerpoint/2010/main" val="312969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9493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D797FE-5999-4353-8E09-E4F937F178D6}" type="slidenum">
              <a:rPr lang="fr-FR" smtClean="0"/>
              <a:pPr/>
              <a:t>12</a:t>
            </a:fld>
            <a:endParaRPr lang="fr-FR" dirty="0"/>
          </a:p>
        </p:txBody>
      </p:sp>
    </p:spTree>
    <p:extLst>
      <p:ext uri="{BB962C8B-B14F-4D97-AF65-F5344CB8AC3E}">
        <p14:creationId xmlns:p14="http://schemas.microsoft.com/office/powerpoint/2010/main" val="20206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D797FE-5999-4353-8E09-E4F937F178D6}" type="slidenum">
              <a:rPr lang="fr-FR" smtClean="0"/>
              <a:pPr/>
              <a:t>13</a:t>
            </a:fld>
            <a:endParaRPr lang="fr-FR" dirty="0"/>
          </a:p>
        </p:txBody>
      </p:sp>
    </p:spTree>
    <p:extLst>
      <p:ext uri="{BB962C8B-B14F-4D97-AF65-F5344CB8AC3E}">
        <p14:creationId xmlns:p14="http://schemas.microsoft.com/office/powerpoint/2010/main" val="317991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797FE-5999-4353-8E09-E4F937F178D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44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87841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Forme libre 10"/>
          <p:cNvSpPr/>
          <p:nvPr userDrawn="1"/>
        </p:nvSpPr>
        <p:spPr>
          <a:xfrm>
            <a:off x="2" y="0"/>
            <a:ext cx="7466074" cy="6858000"/>
          </a:xfrm>
          <a:custGeom>
            <a:avLst/>
            <a:gdLst>
              <a:gd name="connsiteX0" fmla="*/ 0 w 6408266"/>
              <a:gd name="connsiteY0" fmla="*/ 0 h 5759450"/>
              <a:gd name="connsiteX1" fmla="*/ 6408266 w 6408266"/>
              <a:gd name="connsiteY1" fmla="*/ 0 h 5759450"/>
              <a:gd name="connsiteX2" fmla="*/ 6408266 w 6408266"/>
              <a:gd name="connsiteY2" fmla="*/ 5759450 h 5759450"/>
              <a:gd name="connsiteX3" fmla="*/ 0 w 6408266"/>
              <a:gd name="connsiteY3" fmla="*/ 5759450 h 5759450"/>
              <a:gd name="connsiteX4" fmla="*/ 0 w 6408266"/>
              <a:gd name="connsiteY4" fmla="*/ 0 h 5759450"/>
              <a:gd name="connsiteX0" fmla="*/ 0 w 6408266"/>
              <a:gd name="connsiteY0" fmla="*/ 0 h 5759450"/>
              <a:gd name="connsiteX1" fmla="*/ 6408266 w 6408266"/>
              <a:gd name="connsiteY1" fmla="*/ 0 h 5759450"/>
              <a:gd name="connsiteX2" fmla="*/ 6408266 w 6408266"/>
              <a:gd name="connsiteY2" fmla="*/ 5759450 h 5759450"/>
              <a:gd name="connsiteX3" fmla="*/ 0 w 6408266"/>
              <a:gd name="connsiteY3" fmla="*/ 5759450 h 5759450"/>
              <a:gd name="connsiteX4" fmla="*/ 0 w 6408266"/>
              <a:gd name="connsiteY4" fmla="*/ 0 h 5759450"/>
              <a:gd name="connsiteX0" fmla="*/ 0 w 6408266"/>
              <a:gd name="connsiteY0" fmla="*/ 0 h 5759450"/>
              <a:gd name="connsiteX1" fmla="*/ 6408266 w 6408266"/>
              <a:gd name="connsiteY1" fmla="*/ 0 h 5759450"/>
              <a:gd name="connsiteX2" fmla="*/ 3167906 w 6408266"/>
              <a:gd name="connsiteY2" fmla="*/ 5759450 h 5759450"/>
              <a:gd name="connsiteX3" fmla="*/ 0 w 6408266"/>
              <a:gd name="connsiteY3" fmla="*/ 5759450 h 5759450"/>
              <a:gd name="connsiteX4" fmla="*/ 0 w 6408266"/>
              <a:gd name="connsiteY4" fmla="*/ 0 h 5759450"/>
              <a:gd name="connsiteX0" fmla="*/ 0 w 6408266"/>
              <a:gd name="connsiteY0" fmla="*/ 0 h 5759450"/>
              <a:gd name="connsiteX1" fmla="*/ 6408266 w 6408266"/>
              <a:gd name="connsiteY1" fmla="*/ 0 h 5759450"/>
              <a:gd name="connsiteX2" fmla="*/ 3167906 w 6408266"/>
              <a:gd name="connsiteY2" fmla="*/ 5759450 h 5759450"/>
              <a:gd name="connsiteX3" fmla="*/ 0 w 6408266"/>
              <a:gd name="connsiteY3" fmla="*/ 5759450 h 5759450"/>
              <a:gd name="connsiteX4" fmla="*/ 0 w 6408266"/>
              <a:gd name="connsiteY4" fmla="*/ 0 h 5759450"/>
              <a:gd name="connsiteX0" fmla="*/ 0 w 6408266"/>
              <a:gd name="connsiteY0" fmla="*/ 0 h 5759450"/>
              <a:gd name="connsiteX1" fmla="*/ 6408266 w 6408266"/>
              <a:gd name="connsiteY1" fmla="*/ 0 h 5759450"/>
              <a:gd name="connsiteX2" fmla="*/ 3167906 w 6408266"/>
              <a:gd name="connsiteY2" fmla="*/ 5759450 h 5759450"/>
              <a:gd name="connsiteX3" fmla="*/ 0 w 6408266"/>
              <a:gd name="connsiteY3" fmla="*/ 5759450 h 5759450"/>
              <a:gd name="connsiteX4" fmla="*/ 0 w 6408266"/>
              <a:gd name="connsiteY4" fmla="*/ 0 h 5759450"/>
              <a:gd name="connsiteX0" fmla="*/ 0 w 6336258"/>
              <a:gd name="connsiteY0" fmla="*/ 0 h 5759450"/>
              <a:gd name="connsiteX1" fmla="*/ 6336258 w 6336258"/>
              <a:gd name="connsiteY1" fmla="*/ 0 h 5759450"/>
              <a:gd name="connsiteX2" fmla="*/ 3167906 w 6336258"/>
              <a:gd name="connsiteY2" fmla="*/ 5759450 h 5759450"/>
              <a:gd name="connsiteX3" fmla="*/ 0 w 6336258"/>
              <a:gd name="connsiteY3" fmla="*/ 5759450 h 5759450"/>
              <a:gd name="connsiteX4" fmla="*/ 0 w 6336258"/>
              <a:gd name="connsiteY4" fmla="*/ 0 h 5759450"/>
              <a:gd name="connsiteX0" fmla="*/ 0 w 6362686"/>
              <a:gd name="connsiteY0" fmla="*/ 0 h 5759450"/>
              <a:gd name="connsiteX1" fmla="*/ 6362686 w 6362686"/>
              <a:gd name="connsiteY1" fmla="*/ 0 h 5759450"/>
              <a:gd name="connsiteX2" fmla="*/ 3167906 w 6362686"/>
              <a:gd name="connsiteY2" fmla="*/ 5759450 h 5759450"/>
              <a:gd name="connsiteX3" fmla="*/ 0 w 6362686"/>
              <a:gd name="connsiteY3" fmla="*/ 5759450 h 5759450"/>
              <a:gd name="connsiteX4" fmla="*/ 0 w 6362686"/>
              <a:gd name="connsiteY4" fmla="*/ 0 h 5759450"/>
              <a:gd name="connsiteX0" fmla="*/ 0 w 6362686"/>
              <a:gd name="connsiteY0" fmla="*/ 0 h 5759450"/>
              <a:gd name="connsiteX1" fmla="*/ 6362686 w 6362686"/>
              <a:gd name="connsiteY1" fmla="*/ 0 h 5759450"/>
              <a:gd name="connsiteX2" fmla="*/ 3167906 w 6362686"/>
              <a:gd name="connsiteY2" fmla="*/ 5759450 h 5759450"/>
              <a:gd name="connsiteX3" fmla="*/ 0 w 6362686"/>
              <a:gd name="connsiteY3" fmla="*/ 5759450 h 5759450"/>
              <a:gd name="connsiteX4" fmla="*/ 0 w 6362686"/>
              <a:gd name="connsiteY4" fmla="*/ 0 h 5759450"/>
              <a:gd name="connsiteX0" fmla="*/ 0 w 6362686"/>
              <a:gd name="connsiteY0" fmla="*/ 0 h 5759450"/>
              <a:gd name="connsiteX1" fmla="*/ 6362686 w 6362686"/>
              <a:gd name="connsiteY1" fmla="*/ 0 h 5759450"/>
              <a:gd name="connsiteX2" fmla="*/ 3167906 w 6362686"/>
              <a:gd name="connsiteY2" fmla="*/ 5759450 h 5759450"/>
              <a:gd name="connsiteX3" fmla="*/ 0 w 6362686"/>
              <a:gd name="connsiteY3" fmla="*/ 5759450 h 5759450"/>
              <a:gd name="connsiteX4" fmla="*/ 0 w 6362686"/>
              <a:gd name="connsiteY4" fmla="*/ 0 h 5759450"/>
              <a:gd name="connsiteX0" fmla="*/ 0 w 6362686"/>
              <a:gd name="connsiteY0" fmla="*/ 0 h 5759450"/>
              <a:gd name="connsiteX1" fmla="*/ 6362686 w 6362686"/>
              <a:gd name="connsiteY1" fmla="*/ 0 h 5759450"/>
              <a:gd name="connsiteX2" fmla="*/ 3167906 w 6362686"/>
              <a:gd name="connsiteY2" fmla="*/ 5759450 h 5759450"/>
              <a:gd name="connsiteX3" fmla="*/ 0 w 6362686"/>
              <a:gd name="connsiteY3" fmla="*/ 5759450 h 5759450"/>
              <a:gd name="connsiteX4" fmla="*/ 0 w 6362686"/>
              <a:gd name="connsiteY4" fmla="*/ 0 h 5759450"/>
              <a:gd name="connsiteX0" fmla="*/ 0 w 6362686"/>
              <a:gd name="connsiteY0" fmla="*/ 0 h 6369050"/>
              <a:gd name="connsiteX1" fmla="*/ 6362686 w 6362686"/>
              <a:gd name="connsiteY1" fmla="*/ 0 h 6369050"/>
              <a:gd name="connsiteX2" fmla="*/ 3433637 w 6362686"/>
              <a:gd name="connsiteY2" fmla="*/ 6369050 h 6369050"/>
              <a:gd name="connsiteX3" fmla="*/ 0 w 6362686"/>
              <a:gd name="connsiteY3" fmla="*/ 5759450 h 6369050"/>
              <a:gd name="connsiteX4" fmla="*/ 0 w 6362686"/>
              <a:gd name="connsiteY4" fmla="*/ 0 h 6369050"/>
              <a:gd name="connsiteX0" fmla="*/ 0 w 6362686"/>
              <a:gd name="connsiteY0" fmla="*/ 0 h 6369050"/>
              <a:gd name="connsiteX1" fmla="*/ 6362686 w 6362686"/>
              <a:gd name="connsiteY1" fmla="*/ 0 h 6369050"/>
              <a:gd name="connsiteX2" fmla="*/ 3433637 w 6362686"/>
              <a:gd name="connsiteY2" fmla="*/ 6369050 h 6369050"/>
              <a:gd name="connsiteX3" fmla="*/ 0 w 6362686"/>
              <a:gd name="connsiteY3" fmla="*/ 6369050 h 6369050"/>
              <a:gd name="connsiteX4" fmla="*/ 0 w 6362686"/>
              <a:gd name="connsiteY4" fmla="*/ 0 h 6369050"/>
              <a:gd name="connsiteX0" fmla="*/ 0 w 6362686"/>
              <a:gd name="connsiteY0" fmla="*/ 0 h 6369050"/>
              <a:gd name="connsiteX1" fmla="*/ 6362686 w 6362686"/>
              <a:gd name="connsiteY1" fmla="*/ 0 h 6369050"/>
              <a:gd name="connsiteX2" fmla="*/ 3433637 w 6362686"/>
              <a:gd name="connsiteY2" fmla="*/ 6369050 h 6369050"/>
              <a:gd name="connsiteX3" fmla="*/ 0 w 6362686"/>
              <a:gd name="connsiteY3" fmla="*/ 6369050 h 6369050"/>
              <a:gd name="connsiteX4" fmla="*/ 0 w 6362686"/>
              <a:gd name="connsiteY4" fmla="*/ 0 h 6369050"/>
              <a:gd name="connsiteX0" fmla="*/ 0 w 6362686"/>
              <a:gd name="connsiteY0" fmla="*/ 0 h 6369050"/>
              <a:gd name="connsiteX1" fmla="*/ 6362686 w 6362686"/>
              <a:gd name="connsiteY1" fmla="*/ 0 h 6369050"/>
              <a:gd name="connsiteX2" fmla="*/ 3433637 w 6362686"/>
              <a:gd name="connsiteY2" fmla="*/ 6369050 h 6369050"/>
              <a:gd name="connsiteX3" fmla="*/ 0 w 6362686"/>
              <a:gd name="connsiteY3" fmla="*/ 6369050 h 6369050"/>
              <a:gd name="connsiteX4" fmla="*/ 0 w 6362686"/>
              <a:gd name="connsiteY4" fmla="*/ 0 h 6369050"/>
              <a:gd name="connsiteX0" fmla="*/ 0 w 6362686"/>
              <a:gd name="connsiteY0" fmla="*/ 0 h 6369050"/>
              <a:gd name="connsiteX1" fmla="*/ 6362686 w 6362686"/>
              <a:gd name="connsiteY1" fmla="*/ 0 h 6369050"/>
              <a:gd name="connsiteX2" fmla="*/ 3186113 w 6362686"/>
              <a:gd name="connsiteY2" fmla="*/ 6369050 h 6369050"/>
              <a:gd name="connsiteX3" fmla="*/ 0 w 6362686"/>
              <a:gd name="connsiteY3" fmla="*/ 6369050 h 6369050"/>
              <a:gd name="connsiteX4" fmla="*/ 0 w 6362686"/>
              <a:gd name="connsiteY4" fmla="*/ 0 h 6369050"/>
              <a:gd name="connsiteX0" fmla="*/ 0 w 6362686"/>
              <a:gd name="connsiteY0" fmla="*/ 0 h 6369050"/>
              <a:gd name="connsiteX1" fmla="*/ 6362686 w 6362686"/>
              <a:gd name="connsiteY1" fmla="*/ 0 h 6369050"/>
              <a:gd name="connsiteX2" fmla="*/ 3186113 w 6362686"/>
              <a:gd name="connsiteY2" fmla="*/ 6369050 h 6369050"/>
              <a:gd name="connsiteX3" fmla="*/ 0 w 6362686"/>
              <a:gd name="connsiteY3" fmla="*/ 6369050 h 6369050"/>
              <a:gd name="connsiteX4" fmla="*/ 0 w 6362686"/>
              <a:gd name="connsiteY4" fmla="*/ 0 h 6369050"/>
              <a:gd name="connsiteX0" fmla="*/ 0 w 6362686"/>
              <a:gd name="connsiteY0" fmla="*/ 0 h 6369050"/>
              <a:gd name="connsiteX1" fmla="*/ 6362686 w 6362686"/>
              <a:gd name="connsiteY1" fmla="*/ 0 h 6369050"/>
              <a:gd name="connsiteX2" fmla="*/ 3186113 w 6362686"/>
              <a:gd name="connsiteY2" fmla="*/ 6191250 h 6369050"/>
              <a:gd name="connsiteX3" fmla="*/ 0 w 6362686"/>
              <a:gd name="connsiteY3" fmla="*/ 6369050 h 6369050"/>
              <a:gd name="connsiteX4" fmla="*/ 0 w 6362686"/>
              <a:gd name="connsiteY4" fmla="*/ 0 h 6369050"/>
              <a:gd name="connsiteX0" fmla="*/ 0 w 6362686"/>
              <a:gd name="connsiteY0" fmla="*/ 0 h 6191250"/>
              <a:gd name="connsiteX1" fmla="*/ 6362686 w 6362686"/>
              <a:gd name="connsiteY1" fmla="*/ 0 h 6191250"/>
              <a:gd name="connsiteX2" fmla="*/ 3186113 w 6362686"/>
              <a:gd name="connsiteY2" fmla="*/ 6191250 h 6191250"/>
              <a:gd name="connsiteX3" fmla="*/ 0 w 6362686"/>
              <a:gd name="connsiteY3" fmla="*/ 6191250 h 6191250"/>
              <a:gd name="connsiteX4" fmla="*/ 0 w 6362686"/>
              <a:gd name="connsiteY4" fmla="*/ 0 h 6191250"/>
              <a:gd name="connsiteX0" fmla="*/ 0 w 6397611"/>
              <a:gd name="connsiteY0" fmla="*/ 0 h 6191250"/>
              <a:gd name="connsiteX1" fmla="*/ 6397611 w 6397611"/>
              <a:gd name="connsiteY1" fmla="*/ 0 h 6191250"/>
              <a:gd name="connsiteX2" fmla="*/ 3221038 w 6397611"/>
              <a:gd name="connsiteY2" fmla="*/ 6191250 h 6191250"/>
              <a:gd name="connsiteX3" fmla="*/ 34925 w 6397611"/>
              <a:gd name="connsiteY3" fmla="*/ 6191250 h 6191250"/>
              <a:gd name="connsiteX4" fmla="*/ 0 w 6397611"/>
              <a:gd name="connsiteY4" fmla="*/ 0 h 6191250"/>
              <a:gd name="connsiteX0" fmla="*/ 0 w 6397611"/>
              <a:gd name="connsiteY0" fmla="*/ 0 h 6191250"/>
              <a:gd name="connsiteX1" fmla="*/ 6397611 w 6397611"/>
              <a:gd name="connsiteY1" fmla="*/ 0 h 6191250"/>
              <a:gd name="connsiteX2" fmla="*/ 3221038 w 6397611"/>
              <a:gd name="connsiteY2" fmla="*/ 6191250 h 6191250"/>
              <a:gd name="connsiteX3" fmla="*/ 1 w 6397611"/>
              <a:gd name="connsiteY3" fmla="*/ 6191250 h 6191250"/>
              <a:gd name="connsiteX4" fmla="*/ 0 w 6397611"/>
              <a:gd name="connsiteY4" fmla="*/ 0 h 6191250"/>
              <a:gd name="connsiteX0" fmla="*/ 0 w 6505560"/>
              <a:gd name="connsiteY0" fmla="*/ 0 h 6369050"/>
              <a:gd name="connsiteX1" fmla="*/ 6505560 w 6505560"/>
              <a:gd name="connsiteY1" fmla="*/ 177800 h 6369050"/>
              <a:gd name="connsiteX2" fmla="*/ 3328987 w 6505560"/>
              <a:gd name="connsiteY2" fmla="*/ 6369050 h 6369050"/>
              <a:gd name="connsiteX3" fmla="*/ 107950 w 6505560"/>
              <a:gd name="connsiteY3" fmla="*/ 6369050 h 6369050"/>
              <a:gd name="connsiteX4" fmla="*/ 0 w 6505560"/>
              <a:gd name="connsiteY4" fmla="*/ 0 h 6369050"/>
              <a:gd name="connsiteX0" fmla="*/ 0 w 6505560"/>
              <a:gd name="connsiteY0" fmla="*/ 0 h 6369050"/>
              <a:gd name="connsiteX1" fmla="*/ 6505560 w 6505560"/>
              <a:gd name="connsiteY1" fmla="*/ 177800 h 6369050"/>
              <a:gd name="connsiteX2" fmla="*/ 3328987 w 6505560"/>
              <a:gd name="connsiteY2" fmla="*/ 6369050 h 6369050"/>
              <a:gd name="connsiteX3" fmla="*/ 0 w 6505560"/>
              <a:gd name="connsiteY3" fmla="*/ 6369050 h 6369050"/>
              <a:gd name="connsiteX4" fmla="*/ 0 w 6505560"/>
              <a:gd name="connsiteY4" fmla="*/ 0 h 6369050"/>
              <a:gd name="connsiteX0" fmla="*/ 0 w 6546850"/>
              <a:gd name="connsiteY0" fmla="*/ 0 h 6369050"/>
              <a:gd name="connsiteX1" fmla="*/ 6546850 w 6546850"/>
              <a:gd name="connsiteY1" fmla="*/ 0 h 6369050"/>
              <a:gd name="connsiteX2" fmla="*/ 3328987 w 6546850"/>
              <a:gd name="connsiteY2" fmla="*/ 6369050 h 6369050"/>
              <a:gd name="connsiteX3" fmla="*/ 0 w 6546850"/>
              <a:gd name="connsiteY3" fmla="*/ 6369050 h 6369050"/>
              <a:gd name="connsiteX4" fmla="*/ 0 w 6546850"/>
              <a:gd name="connsiteY4" fmla="*/ 0 h 6369050"/>
              <a:gd name="connsiteX0" fmla="*/ 0 w 7252319"/>
              <a:gd name="connsiteY0" fmla="*/ 0 h 6369050"/>
              <a:gd name="connsiteX1" fmla="*/ 7252319 w 7252319"/>
              <a:gd name="connsiteY1" fmla="*/ 0 h 6369050"/>
              <a:gd name="connsiteX2" fmla="*/ 3328987 w 7252319"/>
              <a:gd name="connsiteY2" fmla="*/ 6369050 h 6369050"/>
              <a:gd name="connsiteX3" fmla="*/ 0 w 7252319"/>
              <a:gd name="connsiteY3" fmla="*/ 6369050 h 6369050"/>
              <a:gd name="connsiteX4" fmla="*/ 0 w 7252319"/>
              <a:gd name="connsiteY4" fmla="*/ 0 h 6369050"/>
              <a:gd name="connsiteX0" fmla="*/ 0 w 7466074"/>
              <a:gd name="connsiteY0" fmla="*/ 0 h 6369050"/>
              <a:gd name="connsiteX1" fmla="*/ 7466074 w 7466074"/>
              <a:gd name="connsiteY1" fmla="*/ 0 h 6369050"/>
              <a:gd name="connsiteX2" fmla="*/ 3328987 w 7466074"/>
              <a:gd name="connsiteY2" fmla="*/ 6369050 h 6369050"/>
              <a:gd name="connsiteX3" fmla="*/ 0 w 7466074"/>
              <a:gd name="connsiteY3" fmla="*/ 6369050 h 6369050"/>
              <a:gd name="connsiteX4" fmla="*/ 0 w 7466074"/>
              <a:gd name="connsiteY4" fmla="*/ 0 h 6369050"/>
              <a:gd name="connsiteX0" fmla="*/ 0 w 7466074"/>
              <a:gd name="connsiteY0" fmla="*/ 0 h 6369050"/>
              <a:gd name="connsiteX1" fmla="*/ 7466074 w 7466074"/>
              <a:gd name="connsiteY1" fmla="*/ 0 h 6369050"/>
              <a:gd name="connsiteX2" fmla="*/ 3328987 w 7466074"/>
              <a:gd name="connsiteY2" fmla="*/ 6369050 h 6369050"/>
              <a:gd name="connsiteX3" fmla="*/ 0 w 7466074"/>
              <a:gd name="connsiteY3" fmla="*/ 6369050 h 6369050"/>
              <a:gd name="connsiteX4" fmla="*/ 0 w 7466074"/>
              <a:gd name="connsiteY4" fmla="*/ 0 h 6369050"/>
              <a:gd name="connsiteX0" fmla="*/ 0 w 7466074"/>
              <a:gd name="connsiteY0" fmla="*/ 0 h 6369050"/>
              <a:gd name="connsiteX1" fmla="*/ 7466074 w 7466074"/>
              <a:gd name="connsiteY1" fmla="*/ 0 h 6369050"/>
              <a:gd name="connsiteX2" fmla="*/ 3328987 w 7466074"/>
              <a:gd name="connsiteY2" fmla="*/ 6369050 h 6369050"/>
              <a:gd name="connsiteX3" fmla="*/ 0 w 7466074"/>
              <a:gd name="connsiteY3" fmla="*/ 6369050 h 6369050"/>
              <a:gd name="connsiteX4" fmla="*/ 0 w 7466074"/>
              <a:gd name="connsiteY4" fmla="*/ 0 h 6369050"/>
              <a:gd name="connsiteX0" fmla="*/ 0 w 7466074"/>
              <a:gd name="connsiteY0" fmla="*/ 0 h 6369050"/>
              <a:gd name="connsiteX1" fmla="*/ 7466074 w 7466074"/>
              <a:gd name="connsiteY1" fmla="*/ 0 h 6369050"/>
              <a:gd name="connsiteX2" fmla="*/ 3328987 w 7466074"/>
              <a:gd name="connsiteY2" fmla="*/ 6369050 h 6369050"/>
              <a:gd name="connsiteX3" fmla="*/ 0 w 7466074"/>
              <a:gd name="connsiteY3" fmla="*/ 6369050 h 6369050"/>
              <a:gd name="connsiteX4" fmla="*/ 0 w 7466074"/>
              <a:gd name="connsiteY4" fmla="*/ 0 h 6369050"/>
              <a:gd name="connsiteX0" fmla="*/ 0 w 7466074"/>
              <a:gd name="connsiteY0" fmla="*/ 0 h 6369050"/>
              <a:gd name="connsiteX1" fmla="*/ 7466074 w 7466074"/>
              <a:gd name="connsiteY1" fmla="*/ 0 h 6369050"/>
              <a:gd name="connsiteX2" fmla="*/ 3328987 w 7466074"/>
              <a:gd name="connsiteY2" fmla="*/ 6369050 h 6369050"/>
              <a:gd name="connsiteX3" fmla="*/ 0 w 7466074"/>
              <a:gd name="connsiteY3" fmla="*/ 6369050 h 6369050"/>
              <a:gd name="connsiteX4" fmla="*/ 0 w 7466074"/>
              <a:gd name="connsiteY4" fmla="*/ 0 h 6369050"/>
              <a:gd name="connsiteX0" fmla="*/ 0 w 7466074"/>
              <a:gd name="connsiteY0" fmla="*/ 0 h 6369050"/>
              <a:gd name="connsiteX1" fmla="*/ 7466074 w 7466074"/>
              <a:gd name="connsiteY1" fmla="*/ 0 h 6369050"/>
              <a:gd name="connsiteX2" fmla="*/ 3119705 w 7466074"/>
              <a:gd name="connsiteY2" fmla="*/ 6369050 h 6369050"/>
              <a:gd name="connsiteX3" fmla="*/ 0 w 7466074"/>
              <a:gd name="connsiteY3" fmla="*/ 6369050 h 6369050"/>
              <a:gd name="connsiteX4" fmla="*/ 0 w 7466074"/>
              <a:gd name="connsiteY4" fmla="*/ 0 h 6369050"/>
              <a:gd name="connsiteX0" fmla="*/ 0 w 7466074"/>
              <a:gd name="connsiteY0" fmla="*/ 0 h 6369050"/>
              <a:gd name="connsiteX1" fmla="*/ 7466074 w 7466074"/>
              <a:gd name="connsiteY1" fmla="*/ 0 h 6369050"/>
              <a:gd name="connsiteX2" fmla="*/ 3119705 w 7466074"/>
              <a:gd name="connsiteY2" fmla="*/ 6369050 h 6369050"/>
              <a:gd name="connsiteX3" fmla="*/ 0 w 7466074"/>
              <a:gd name="connsiteY3" fmla="*/ 6369050 h 6369050"/>
              <a:gd name="connsiteX4" fmla="*/ 0 w 7466074"/>
              <a:gd name="connsiteY4" fmla="*/ 0 h 6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074" h="6369050">
                <a:moveTo>
                  <a:pt x="0" y="0"/>
                </a:moveTo>
                <a:lnTo>
                  <a:pt x="7466074" y="0"/>
                </a:lnTo>
                <a:cubicBezTo>
                  <a:pt x="4580351" y="468691"/>
                  <a:pt x="2631121" y="2979801"/>
                  <a:pt x="3119705" y="6369050"/>
                </a:cubicBezTo>
                <a:lnTo>
                  <a:pt x="0" y="63690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77" tIns="47539" rIns="95077" bIns="47539" rtlCol="0" anchor="ctr"/>
          <a:lstStyle/>
          <a:p>
            <a:pPr algn="ctr"/>
            <a:endParaRPr lang="fr-FR" dirty="0"/>
          </a:p>
        </p:txBody>
      </p:sp>
      <p:sp>
        <p:nvSpPr>
          <p:cNvPr id="4" name="Espace réservé de la date 3"/>
          <p:cNvSpPr>
            <a:spLocks noGrp="1"/>
          </p:cNvSpPr>
          <p:nvPr>
            <p:ph type="dt" sz="half" idx="10"/>
          </p:nvPr>
        </p:nvSpPr>
        <p:spPr/>
        <p:txBody>
          <a:bodyPr/>
          <a:lstStyle/>
          <a:p>
            <a:r>
              <a:rPr lang="fr-FR"/>
              <a:t>Date</a:t>
            </a:r>
            <a:endParaRPr lang="fr-FR" dirty="0"/>
          </a:p>
        </p:txBody>
      </p:sp>
      <p:sp>
        <p:nvSpPr>
          <p:cNvPr id="6" name="Espace réservé du numéro de diapositive 5"/>
          <p:cNvSpPr>
            <a:spLocks noGrp="1"/>
          </p:cNvSpPr>
          <p:nvPr>
            <p:ph type="sldNum" sz="quarter" idx="12"/>
          </p:nvPr>
        </p:nvSpPr>
        <p:spPr/>
        <p:txBody>
          <a:bodyPr/>
          <a:lstStyle/>
          <a:p>
            <a:fld id="{B352F7E0-EA37-4E6C-905D-5387D5601DFD}" type="slidenum">
              <a:rPr lang="fr-FR" smtClean="0"/>
              <a:pPr/>
              <a:t>‹N°›</a:t>
            </a:fld>
            <a:endParaRPr lang="fr-FR" dirty="0"/>
          </a:p>
        </p:txBody>
      </p:sp>
      <p:grpSp>
        <p:nvGrpSpPr>
          <p:cNvPr id="13" name="Groupe 12"/>
          <p:cNvGrpSpPr/>
          <p:nvPr userDrawn="1"/>
        </p:nvGrpSpPr>
        <p:grpSpPr>
          <a:xfrm>
            <a:off x="6801177" y="971318"/>
            <a:ext cx="3098801" cy="4989512"/>
            <a:chOff x="3763963" y="2820988"/>
            <a:chExt cx="3098801" cy="4989512"/>
          </a:xfrm>
        </p:grpSpPr>
        <p:sp>
          <p:nvSpPr>
            <p:cNvPr id="14" name="Freeform 25"/>
            <p:cNvSpPr>
              <a:spLocks/>
            </p:cNvSpPr>
            <p:nvPr userDrawn="1"/>
          </p:nvSpPr>
          <p:spPr bwMode="auto">
            <a:xfrm>
              <a:off x="6240463" y="3114675"/>
              <a:ext cx="622300" cy="147637"/>
            </a:xfrm>
            <a:custGeom>
              <a:avLst/>
              <a:gdLst/>
              <a:ahLst/>
              <a:cxnLst>
                <a:cxn ang="0">
                  <a:pos x="0" y="0"/>
                </a:cxn>
                <a:cxn ang="0">
                  <a:pos x="0" y="0"/>
                </a:cxn>
                <a:cxn ang="0">
                  <a:pos x="52" y="6"/>
                </a:cxn>
                <a:cxn ang="0">
                  <a:pos x="109" y="15"/>
                </a:cxn>
                <a:cxn ang="0">
                  <a:pos x="165" y="26"/>
                </a:cxn>
                <a:cxn ang="0">
                  <a:pos x="219" y="38"/>
                </a:cxn>
                <a:cxn ang="0">
                  <a:pos x="270" y="51"/>
                </a:cxn>
                <a:cxn ang="0">
                  <a:pos x="318" y="66"/>
                </a:cxn>
                <a:cxn ang="0">
                  <a:pos x="359" y="80"/>
                </a:cxn>
                <a:cxn ang="0">
                  <a:pos x="392" y="93"/>
                </a:cxn>
                <a:cxn ang="0">
                  <a:pos x="392" y="53"/>
                </a:cxn>
                <a:cxn ang="0">
                  <a:pos x="392" y="53"/>
                </a:cxn>
                <a:cxn ang="0">
                  <a:pos x="301" y="37"/>
                </a:cxn>
                <a:cxn ang="0">
                  <a:pos x="205" y="20"/>
                </a:cxn>
                <a:cxn ang="0">
                  <a:pos x="103" y="9"/>
                </a:cxn>
                <a:cxn ang="0">
                  <a:pos x="52" y="4"/>
                </a:cxn>
                <a:cxn ang="0">
                  <a:pos x="0" y="0"/>
                </a:cxn>
                <a:cxn ang="0">
                  <a:pos x="0" y="0"/>
                </a:cxn>
                <a:cxn ang="0">
                  <a:pos x="0" y="0"/>
                </a:cxn>
                <a:cxn ang="0">
                  <a:pos x="0" y="0"/>
                </a:cxn>
              </a:cxnLst>
              <a:rect l="0" t="0" r="r" b="b"/>
              <a:pathLst>
                <a:path w="392" h="93">
                  <a:moveTo>
                    <a:pt x="0" y="0"/>
                  </a:moveTo>
                  <a:lnTo>
                    <a:pt x="0" y="0"/>
                  </a:lnTo>
                  <a:lnTo>
                    <a:pt x="52" y="6"/>
                  </a:lnTo>
                  <a:lnTo>
                    <a:pt x="109" y="15"/>
                  </a:lnTo>
                  <a:lnTo>
                    <a:pt x="165" y="26"/>
                  </a:lnTo>
                  <a:lnTo>
                    <a:pt x="219" y="38"/>
                  </a:lnTo>
                  <a:lnTo>
                    <a:pt x="270" y="51"/>
                  </a:lnTo>
                  <a:lnTo>
                    <a:pt x="318" y="66"/>
                  </a:lnTo>
                  <a:lnTo>
                    <a:pt x="359" y="80"/>
                  </a:lnTo>
                  <a:lnTo>
                    <a:pt x="392" y="93"/>
                  </a:lnTo>
                  <a:lnTo>
                    <a:pt x="392" y="53"/>
                  </a:lnTo>
                  <a:lnTo>
                    <a:pt x="392" y="53"/>
                  </a:lnTo>
                  <a:lnTo>
                    <a:pt x="301" y="37"/>
                  </a:lnTo>
                  <a:lnTo>
                    <a:pt x="205" y="20"/>
                  </a:lnTo>
                  <a:lnTo>
                    <a:pt x="103" y="9"/>
                  </a:lnTo>
                  <a:lnTo>
                    <a:pt x="52" y="4"/>
                  </a:lnTo>
                  <a:lnTo>
                    <a:pt x="0" y="0"/>
                  </a:lnTo>
                  <a:lnTo>
                    <a:pt x="0" y="0"/>
                  </a:lnTo>
                  <a:lnTo>
                    <a:pt x="0" y="0"/>
                  </a:lnTo>
                  <a:lnTo>
                    <a:pt x="0" y="0"/>
                  </a:lnTo>
                  <a:close/>
                </a:path>
              </a:pathLst>
            </a:custGeom>
            <a:solidFill>
              <a:srgbClr val="A3A4A6"/>
            </a:solidFill>
            <a:ln w="9525">
              <a:solidFill>
                <a:srgbClr val="A3A4A6"/>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26"/>
            <p:cNvSpPr>
              <a:spLocks/>
            </p:cNvSpPr>
            <p:nvPr userDrawn="1"/>
          </p:nvSpPr>
          <p:spPr bwMode="auto">
            <a:xfrm>
              <a:off x="3816351" y="3983038"/>
              <a:ext cx="3046413" cy="3738562"/>
            </a:xfrm>
            <a:custGeom>
              <a:avLst/>
              <a:gdLst/>
              <a:ahLst/>
              <a:cxnLst>
                <a:cxn ang="0">
                  <a:pos x="67" y="1322"/>
                </a:cxn>
                <a:cxn ang="0">
                  <a:pos x="114" y="1452"/>
                </a:cxn>
                <a:cxn ang="0">
                  <a:pos x="174" y="1578"/>
                </a:cxn>
                <a:cxn ang="0">
                  <a:pos x="245" y="1696"/>
                </a:cxn>
                <a:cxn ang="0">
                  <a:pos x="327" y="1805"/>
                </a:cxn>
                <a:cxn ang="0">
                  <a:pos x="417" y="1908"/>
                </a:cxn>
                <a:cxn ang="0">
                  <a:pos x="519" y="2001"/>
                </a:cxn>
                <a:cxn ang="0">
                  <a:pos x="628" y="2084"/>
                </a:cxn>
                <a:cxn ang="0">
                  <a:pos x="748" y="2159"/>
                </a:cxn>
                <a:cxn ang="0">
                  <a:pos x="873" y="2222"/>
                </a:cxn>
                <a:cxn ang="0">
                  <a:pos x="1006" y="2273"/>
                </a:cxn>
                <a:cxn ang="0">
                  <a:pos x="1145" y="2313"/>
                </a:cxn>
                <a:cxn ang="0">
                  <a:pos x="1291" y="2340"/>
                </a:cxn>
                <a:cxn ang="0">
                  <a:pos x="1441" y="2353"/>
                </a:cxn>
                <a:cxn ang="0">
                  <a:pos x="1596" y="2353"/>
                </a:cxn>
                <a:cxn ang="0">
                  <a:pos x="1756" y="2337"/>
                </a:cxn>
                <a:cxn ang="0">
                  <a:pos x="1919" y="2306"/>
                </a:cxn>
                <a:cxn ang="0">
                  <a:pos x="1919" y="2073"/>
                </a:cxn>
                <a:cxn ang="0">
                  <a:pos x="1781" y="2117"/>
                </a:cxn>
                <a:cxn ang="0">
                  <a:pos x="1645" y="2146"/>
                </a:cxn>
                <a:cxn ang="0">
                  <a:pos x="1507" y="2162"/>
                </a:cxn>
                <a:cxn ang="0">
                  <a:pos x="1372" y="2164"/>
                </a:cxn>
                <a:cxn ang="0">
                  <a:pos x="1240" y="2155"/>
                </a:cxn>
                <a:cxn ang="0">
                  <a:pos x="1111" y="2131"/>
                </a:cxn>
                <a:cxn ang="0">
                  <a:pos x="986" y="2097"/>
                </a:cxn>
                <a:cxn ang="0">
                  <a:pos x="866" y="2050"/>
                </a:cxn>
                <a:cxn ang="0">
                  <a:pos x="831" y="2033"/>
                </a:cxn>
                <a:cxn ang="0">
                  <a:pos x="733" y="1981"/>
                </a:cxn>
                <a:cxn ang="0">
                  <a:pos x="610" y="1897"/>
                </a:cxn>
                <a:cxn ang="0">
                  <a:pos x="497" y="1801"/>
                </a:cxn>
                <a:cxn ang="0">
                  <a:pos x="396" y="1697"/>
                </a:cxn>
                <a:cxn ang="0">
                  <a:pos x="308" y="1585"/>
                </a:cxn>
                <a:cxn ang="0">
                  <a:pos x="234" y="1465"/>
                </a:cxn>
                <a:cxn ang="0">
                  <a:pos x="172" y="1342"/>
                </a:cxn>
                <a:cxn ang="0">
                  <a:pos x="127" y="1214"/>
                </a:cxn>
                <a:cxn ang="0">
                  <a:pos x="112" y="1164"/>
                </a:cxn>
                <a:cxn ang="0">
                  <a:pos x="90" y="1066"/>
                </a:cxn>
                <a:cxn ang="0">
                  <a:pos x="74" y="969"/>
                </a:cxn>
                <a:cxn ang="0">
                  <a:pos x="67" y="875"/>
                </a:cxn>
                <a:cxn ang="0">
                  <a:pos x="65" y="784"/>
                </a:cxn>
                <a:cxn ang="0">
                  <a:pos x="71" y="697"/>
                </a:cxn>
                <a:cxn ang="0">
                  <a:pos x="80" y="612"/>
                </a:cxn>
                <a:cxn ang="0">
                  <a:pos x="94" y="532"/>
                </a:cxn>
                <a:cxn ang="0">
                  <a:pos x="112" y="454"/>
                </a:cxn>
                <a:cxn ang="0">
                  <a:pos x="147" y="345"/>
                </a:cxn>
                <a:cxn ang="0">
                  <a:pos x="201" y="212"/>
                </a:cxn>
                <a:cxn ang="0">
                  <a:pos x="263" y="98"/>
                </a:cxn>
                <a:cxn ang="0">
                  <a:pos x="325" y="0"/>
                </a:cxn>
                <a:cxn ang="0">
                  <a:pos x="319" y="7"/>
                </a:cxn>
                <a:cxn ang="0">
                  <a:pos x="283" y="54"/>
                </a:cxn>
                <a:cxn ang="0">
                  <a:pos x="219" y="150"/>
                </a:cxn>
                <a:cxn ang="0">
                  <a:pos x="163" y="248"/>
                </a:cxn>
                <a:cxn ang="0">
                  <a:pos x="118" y="348"/>
                </a:cxn>
                <a:cxn ang="0">
                  <a:pos x="98" y="396"/>
                </a:cxn>
                <a:cxn ang="0">
                  <a:pos x="56" y="503"/>
                </a:cxn>
                <a:cxn ang="0">
                  <a:pos x="27" y="615"/>
                </a:cxn>
                <a:cxn ang="0">
                  <a:pos x="9" y="730"/>
                </a:cxn>
                <a:cxn ang="0">
                  <a:pos x="0" y="848"/>
                </a:cxn>
                <a:cxn ang="0">
                  <a:pos x="2" y="966"/>
                </a:cxn>
                <a:cxn ang="0">
                  <a:pos x="14" y="1086"/>
                </a:cxn>
                <a:cxn ang="0">
                  <a:pos x="36" y="1204"/>
                </a:cxn>
                <a:cxn ang="0">
                  <a:pos x="67" y="1322"/>
                </a:cxn>
              </a:cxnLst>
              <a:rect l="0" t="0" r="r" b="b"/>
              <a:pathLst>
                <a:path w="1919" h="2355">
                  <a:moveTo>
                    <a:pt x="67" y="1322"/>
                  </a:moveTo>
                  <a:lnTo>
                    <a:pt x="67" y="1322"/>
                  </a:lnTo>
                  <a:lnTo>
                    <a:pt x="89" y="1387"/>
                  </a:lnTo>
                  <a:lnTo>
                    <a:pt x="114" y="1452"/>
                  </a:lnTo>
                  <a:lnTo>
                    <a:pt x="141" y="1516"/>
                  </a:lnTo>
                  <a:lnTo>
                    <a:pt x="174" y="1578"/>
                  </a:lnTo>
                  <a:lnTo>
                    <a:pt x="207" y="1638"/>
                  </a:lnTo>
                  <a:lnTo>
                    <a:pt x="245" y="1696"/>
                  </a:lnTo>
                  <a:lnTo>
                    <a:pt x="283" y="1752"/>
                  </a:lnTo>
                  <a:lnTo>
                    <a:pt x="327" y="1805"/>
                  </a:lnTo>
                  <a:lnTo>
                    <a:pt x="370" y="1857"/>
                  </a:lnTo>
                  <a:lnTo>
                    <a:pt x="417" y="1908"/>
                  </a:lnTo>
                  <a:lnTo>
                    <a:pt x="466" y="1955"/>
                  </a:lnTo>
                  <a:lnTo>
                    <a:pt x="519" y="2001"/>
                  </a:lnTo>
                  <a:lnTo>
                    <a:pt x="573" y="2044"/>
                  </a:lnTo>
                  <a:lnTo>
                    <a:pt x="628" y="2084"/>
                  </a:lnTo>
                  <a:lnTo>
                    <a:pt x="686" y="2122"/>
                  </a:lnTo>
                  <a:lnTo>
                    <a:pt x="748" y="2159"/>
                  </a:lnTo>
                  <a:lnTo>
                    <a:pt x="810" y="2191"/>
                  </a:lnTo>
                  <a:lnTo>
                    <a:pt x="873" y="2222"/>
                  </a:lnTo>
                  <a:lnTo>
                    <a:pt x="938" y="2249"/>
                  </a:lnTo>
                  <a:lnTo>
                    <a:pt x="1006" y="2273"/>
                  </a:lnTo>
                  <a:lnTo>
                    <a:pt x="1075" y="2295"/>
                  </a:lnTo>
                  <a:lnTo>
                    <a:pt x="1145" y="2313"/>
                  </a:lnTo>
                  <a:lnTo>
                    <a:pt x="1218" y="2327"/>
                  </a:lnTo>
                  <a:lnTo>
                    <a:pt x="1291" y="2340"/>
                  </a:lnTo>
                  <a:lnTo>
                    <a:pt x="1365" y="2347"/>
                  </a:lnTo>
                  <a:lnTo>
                    <a:pt x="1441" y="2353"/>
                  </a:lnTo>
                  <a:lnTo>
                    <a:pt x="1518" y="2355"/>
                  </a:lnTo>
                  <a:lnTo>
                    <a:pt x="1596" y="2353"/>
                  </a:lnTo>
                  <a:lnTo>
                    <a:pt x="1676" y="2347"/>
                  </a:lnTo>
                  <a:lnTo>
                    <a:pt x="1756" y="2337"/>
                  </a:lnTo>
                  <a:lnTo>
                    <a:pt x="1837" y="2324"/>
                  </a:lnTo>
                  <a:lnTo>
                    <a:pt x="1919" y="2306"/>
                  </a:lnTo>
                  <a:lnTo>
                    <a:pt x="1919" y="2073"/>
                  </a:lnTo>
                  <a:lnTo>
                    <a:pt x="1919" y="2073"/>
                  </a:lnTo>
                  <a:lnTo>
                    <a:pt x="1850" y="2097"/>
                  </a:lnTo>
                  <a:lnTo>
                    <a:pt x="1781" y="2117"/>
                  </a:lnTo>
                  <a:lnTo>
                    <a:pt x="1714" y="2133"/>
                  </a:lnTo>
                  <a:lnTo>
                    <a:pt x="1645" y="2146"/>
                  </a:lnTo>
                  <a:lnTo>
                    <a:pt x="1576" y="2157"/>
                  </a:lnTo>
                  <a:lnTo>
                    <a:pt x="1507" y="2162"/>
                  </a:lnTo>
                  <a:lnTo>
                    <a:pt x="1440" y="2166"/>
                  </a:lnTo>
                  <a:lnTo>
                    <a:pt x="1372" y="2164"/>
                  </a:lnTo>
                  <a:lnTo>
                    <a:pt x="1305" y="2160"/>
                  </a:lnTo>
                  <a:lnTo>
                    <a:pt x="1240" y="2155"/>
                  </a:lnTo>
                  <a:lnTo>
                    <a:pt x="1175" y="2144"/>
                  </a:lnTo>
                  <a:lnTo>
                    <a:pt x="1111" y="2131"/>
                  </a:lnTo>
                  <a:lnTo>
                    <a:pt x="1047" y="2115"/>
                  </a:lnTo>
                  <a:lnTo>
                    <a:pt x="986" y="2097"/>
                  </a:lnTo>
                  <a:lnTo>
                    <a:pt x="926" y="2075"/>
                  </a:lnTo>
                  <a:lnTo>
                    <a:pt x="866" y="2050"/>
                  </a:lnTo>
                  <a:lnTo>
                    <a:pt x="866" y="2050"/>
                  </a:lnTo>
                  <a:lnTo>
                    <a:pt x="831" y="2033"/>
                  </a:lnTo>
                  <a:lnTo>
                    <a:pt x="799" y="2017"/>
                  </a:lnTo>
                  <a:lnTo>
                    <a:pt x="733" y="1981"/>
                  </a:lnTo>
                  <a:lnTo>
                    <a:pt x="670" y="1939"/>
                  </a:lnTo>
                  <a:lnTo>
                    <a:pt x="610" y="1897"/>
                  </a:lnTo>
                  <a:lnTo>
                    <a:pt x="552" y="1850"/>
                  </a:lnTo>
                  <a:lnTo>
                    <a:pt x="497" y="1801"/>
                  </a:lnTo>
                  <a:lnTo>
                    <a:pt x="445" y="1750"/>
                  </a:lnTo>
                  <a:lnTo>
                    <a:pt x="396" y="1697"/>
                  </a:lnTo>
                  <a:lnTo>
                    <a:pt x="350" y="1641"/>
                  </a:lnTo>
                  <a:lnTo>
                    <a:pt x="308" y="1585"/>
                  </a:lnTo>
                  <a:lnTo>
                    <a:pt x="268" y="1525"/>
                  </a:lnTo>
                  <a:lnTo>
                    <a:pt x="234" y="1465"/>
                  </a:lnTo>
                  <a:lnTo>
                    <a:pt x="201" y="1403"/>
                  </a:lnTo>
                  <a:lnTo>
                    <a:pt x="172" y="1342"/>
                  </a:lnTo>
                  <a:lnTo>
                    <a:pt x="149" y="1278"/>
                  </a:lnTo>
                  <a:lnTo>
                    <a:pt x="127" y="1214"/>
                  </a:lnTo>
                  <a:lnTo>
                    <a:pt x="127" y="1214"/>
                  </a:lnTo>
                  <a:lnTo>
                    <a:pt x="112" y="1164"/>
                  </a:lnTo>
                  <a:lnTo>
                    <a:pt x="100" y="1115"/>
                  </a:lnTo>
                  <a:lnTo>
                    <a:pt x="90" y="1066"/>
                  </a:lnTo>
                  <a:lnTo>
                    <a:pt x="81" y="1017"/>
                  </a:lnTo>
                  <a:lnTo>
                    <a:pt x="74" y="969"/>
                  </a:lnTo>
                  <a:lnTo>
                    <a:pt x="71" y="922"/>
                  </a:lnTo>
                  <a:lnTo>
                    <a:pt x="67" y="875"/>
                  </a:lnTo>
                  <a:lnTo>
                    <a:pt x="65" y="830"/>
                  </a:lnTo>
                  <a:lnTo>
                    <a:pt x="65" y="784"/>
                  </a:lnTo>
                  <a:lnTo>
                    <a:pt x="67" y="741"/>
                  </a:lnTo>
                  <a:lnTo>
                    <a:pt x="71" y="697"/>
                  </a:lnTo>
                  <a:lnTo>
                    <a:pt x="74" y="653"/>
                  </a:lnTo>
                  <a:lnTo>
                    <a:pt x="80" y="612"/>
                  </a:lnTo>
                  <a:lnTo>
                    <a:pt x="85" y="572"/>
                  </a:lnTo>
                  <a:lnTo>
                    <a:pt x="94" y="532"/>
                  </a:lnTo>
                  <a:lnTo>
                    <a:pt x="101" y="492"/>
                  </a:lnTo>
                  <a:lnTo>
                    <a:pt x="112" y="454"/>
                  </a:lnTo>
                  <a:lnTo>
                    <a:pt x="123" y="416"/>
                  </a:lnTo>
                  <a:lnTo>
                    <a:pt x="147" y="345"/>
                  </a:lnTo>
                  <a:lnTo>
                    <a:pt x="172" y="276"/>
                  </a:lnTo>
                  <a:lnTo>
                    <a:pt x="201" y="212"/>
                  </a:lnTo>
                  <a:lnTo>
                    <a:pt x="230" y="152"/>
                  </a:lnTo>
                  <a:lnTo>
                    <a:pt x="263" y="98"/>
                  </a:lnTo>
                  <a:lnTo>
                    <a:pt x="294" y="47"/>
                  </a:lnTo>
                  <a:lnTo>
                    <a:pt x="325" y="0"/>
                  </a:lnTo>
                  <a:lnTo>
                    <a:pt x="325" y="0"/>
                  </a:lnTo>
                  <a:lnTo>
                    <a:pt x="319" y="7"/>
                  </a:lnTo>
                  <a:lnTo>
                    <a:pt x="319" y="7"/>
                  </a:lnTo>
                  <a:lnTo>
                    <a:pt x="283" y="54"/>
                  </a:lnTo>
                  <a:lnTo>
                    <a:pt x="250" y="101"/>
                  </a:lnTo>
                  <a:lnTo>
                    <a:pt x="219" y="150"/>
                  </a:lnTo>
                  <a:lnTo>
                    <a:pt x="190" y="199"/>
                  </a:lnTo>
                  <a:lnTo>
                    <a:pt x="163" y="248"/>
                  </a:lnTo>
                  <a:lnTo>
                    <a:pt x="140" y="299"/>
                  </a:lnTo>
                  <a:lnTo>
                    <a:pt x="118" y="348"/>
                  </a:lnTo>
                  <a:lnTo>
                    <a:pt x="98" y="396"/>
                  </a:lnTo>
                  <a:lnTo>
                    <a:pt x="98" y="396"/>
                  </a:lnTo>
                  <a:lnTo>
                    <a:pt x="76" y="448"/>
                  </a:lnTo>
                  <a:lnTo>
                    <a:pt x="56" y="503"/>
                  </a:lnTo>
                  <a:lnTo>
                    <a:pt x="41" y="559"/>
                  </a:lnTo>
                  <a:lnTo>
                    <a:pt x="27" y="615"/>
                  </a:lnTo>
                  <a:lnTo>
                    <a:pt x="16" y="672"/>
                  </a:lnTo>
                  <a:lnTo>
                    <a:pt x="9" y="730"/>
                  </a:lnTo>
                  <a:lnTo>
                    <a:pt x="3" y="788"/>
                  </a:lnTo>
                  <a:lnTo>
                    <a:pt x="0" y="848"/>
                  </a:lnTo>
                  <a:lnTo>
                    <a:pt x="0" y="908"/>
                  </a:lnTo>
                  <a:lnTo>
                    <a:pt x="2" y="966"/>
                  </a:lnTo>
                  <a:lnTo>
                    <a:pt x="7" y="1026"/>
                  </a:lnTo>
                  <a:lnTo>
                    <a:pt x="14" y="1086"/>
                  </a:lnTo>
                  <a:lnTo>
                    <a:pt x="23" y="1145"/>
                  </a:lnTo>
                  <a:lnTo>
                    <a:pt x="36" y="1204"/>
                  </a:lnTo>
                  <a:lnTo>
                    <a:pt x="51" y="1263"/>
                  </a:lnTo>
                  <a:lnTo>
                    <a:pt x="67" y="1322"/>
                  </a:lnTo>
                  <a:lnTo>
                    <a:pt x="67" y="1322"/>
                  </a:lnTo>
                  <a:close/>
                </a:path>
              </a:pathLst>
            </a:custGeom>
            <a:solidFill>
              <a:srgbClr val="A3A4A6"/>
            </a:solidFill>
            <a:ln w="9525">
              <a:solidFill>
                <a:srgbClr val="A3A4A6"/>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27"/>
            <p:cNvSpPr>
              <a:spLocks/>
            </p:cNvSpPr>
            <p:nvPr userDrawn="1"/>
          </p:nvSpPr>
          <p:spPr bwMode="auto">
            <a:xfrm>
              <a:off x="3763963" y="2820988"/>
              <a:ext cx="3098800" cy="4989512"/>
            </a:xfrm>
            <a:custGeom>
              <a:avLst/>
              <a:gdLst/>
              <a:ahLst/>
              <a:cxnLst>
                <a:cxn ang="0">
                  <a:pos x="1004" y="211"/>
                </a:cxn>
                <a:cxn ang="0">
                  <a:pos x="744" y="363"/>
                </a:cxn>
                <a:cxn ang="0">
                  <a:pos x="525" y="534"/>
                </a:cxn>
                <a:cxn ang="0">
                  <a:pos x="343" y="724"/>
                </a:cxn>
                <a:cxn ang="0">
                  <a:pos x="202" y="926"/>
                </a:cxn>
                <a:cxn ang="0">
                  <a:pos x="96" y="1140"/>
                </a:cxn>
                <a:cxn ang="0">
                  <a:pos x="31" y="1360"/>
                </a:cxn>
                <a:cxn ang="0">
                  <a:pos x="2" y="1583"/>
                </a:cxn>
                <a:cxn ang="0">
                  <a:pos x="9" y="1807"/>
                </a:cxn>
                <a:cxn ang="0">
                  <a:pos x="54" y="2026"/>
                </a:cxn>
                <a:cxn ang="0">
                  <a:pos x="136" y="2241"/>
                </a:cxn>
                <a:cxn ang="0">
                  <a:pos x="202" y="2362"/>
                </a:cxn>
                <a:cxn ang="0">
                  <a:pos x="307" y="2513"/>
                </a:cxn>
                <a:cxn ang="0">
                  <a:pos x="432" y="2649"/>
                </a:cxn>
                <a:cxn ang="0">
                  <a:pos x="576" y="2773"/>
                </a:cxn>
                <a:cxn ang="0">
                  <a:pos x="734" y="2880"/>
                </a:cxn>
                <a:cxn ang="0">
                  <a:pos x="904" y="2971"/>
                </a:cxn>
                <a:cxn ang="0">
                  <a:pos x="1088" y="3043"/>
                </a:cxn>
                <a:cxn ang="0">
                  <a:pos x="1278" y="3098"/>
                </a:cxn>
                <a:cxn ang="0">
                  <a:pos x="1476" y="3130"/>
                </a:cxn>
                <a:cxn ang="0">
                  <a:pos x="1678" y="3143"/>
                </a:cxn>
                <a:cxn ang="0">
                  <a:pos x="1883" y="3132"/>
                </a:cxn>
                <a:cxn ang="0">
                  <a:pos x="1952" y="3038"/>
                </a:cxn>
                <a:cxn ang="0">
                  <a:pos x="1870" y="3056"/>
                </a:cxn>
                <a:cxn ang="0">
                  <a:pos x="1629" y="3085"/>
                </a:cxn>
                <a:cxn ang="0">
                  <a:pos x="1398" y="3079"/>
                </a:cxn>
                <a:cxn ang="0">
                  <a:pos x="1178" y="3045"/>
                </a:cxn>
                <a:cxn ang="0">
                  <a:pos x="971" y="2981"/>
                </a:cxn>
                <a:cxn ang="0">
                  <a:pos x="781" y="2891"/>
                </a:cxn>
                <a:cxn ang="0">
                  <a:pos x="606" y="2776"/>
                </a:cxn>
                <a:cxn ang="0">
                  <a:pos x="450" y="2640"/>
                </a:cxn>
                <a:cxn ang="0">
                  <a:pos x="316" y="2484"/>
                </a:cxn>
                <a:cxn ang="0">
                  <a:pos x="207" y="2310"/>
                </a:cxn>
                <a:cxn ang="0">
                  <a:pos x="122" y="2119"/>
                </a:cxn>
                <a:cxn ang="0">
                  <a:pos x="84" y="1995"/>
                </a:cxn>
                <a:cxn ang="0">
                  <a:pos x="47" y="1818"/>
                </a:cxn>
                <a:cxn ang="0">
                  <a:pos x="33" y="1640"/>
                </a:cxn>
                <a:cxn ang="0">
                  <a:pos x="42" y="1462"/>
                </a:cxn>
                <a:cxn ang="0">
                  <a:pos x="74" y="1291"/>
                </a:cxn>
                <a:cxn ang="0">
                  <a:pos x="131" y="1128"/>
                </a:cxn>
                <a:cxn ang="0">
                  <a:pos x="173" y="1031"/>
                </a:cxn>
                <a:cxn ang="0">
                  <a:pos x="252" y="882"/>
                </a:cxn>
                <a:cxn ang="0">
                  <a:pos x="352" y="739"/>
                </a:cxn>
                <a:cxn ang="0">
                  <a:pos x="429" y="648"/>
                </a:cxn>
                <a:cxn ang="0">
                  <a:pos x="557" y="523"/>
                </a:cxn>
                <a:cxn ang="0">
                  <a:pos x="705" y="410"/>
                </a:cxn>
                <a:cxn ang="0">
                  <a:pos x="872" y="316"/>
                </a:cxn>
                <a:cxn ang="0">
                  <a:pos x="1055" y="243"/>
                </a:cxn>
                <a:cxn ang="0">
                  <a:pos x="1189" y="209"/>
                </a:cxn>
                <a:cxn ang="0">
                  <a:pos x="1322" y="187"/>
                </a:cxn>
                <a:cxn ang="0">
                  <a:pos x="1464" y="182"/>
                </a:cxn>
                <a:cxn ang="0">
                  <a:pos x="1560" y="185"/>
                </a:cxn>
                <a:cxn ang="0">
                  <a:pos x="1765" y="205"/>
                </a:cxn>
                <a:cxn ang="0">
                  <a:pos x="1952" y="238"/>
                </a:cxn>
                <a:cxn ang="0">
                  <a:pos x="1952" y="0"/>
                </a:cxn>
                <a:cxn ang="0">
                  <a:pos x="1745" y="9"/>
                </a:cxn>
                <a:cxn ang="0">
                  <a:pos x="1582" y="27"/>
                </a:cxn>
                <a:cxn ang="0">
                  <a:pos x="1416" y="58"/>
                </a:cxn>
                <a:cxn ang="0">
                  <a:pos x="1255" y="103"/>
                </a:cxn>
                <a:cxn ang="0">
                  <a:pos x="1099" y="165"/>
                </a:cxn>
              </a:cxnLst>
              <a:rect l="0" t="0" r="r" b="b"/>
              <a:pathLst>
                <a:path w="1952" h="3143">
                  <a:moveTo>
                    <a:pt x="1099" y="165"/>
                  </a:moveTo>
                  <a:lnTo>
                    <a:pt x="1099" y="165"/>
                  </a:lnTo>
                  <a:lnTo>
                    <a:pt x="1004" y="211"/>
                  </a:lnTo>
                  <a:lnTo>
                    <a:pt x="913" y="258"/>
                  </a:lnTo>
                  <a:lnTo>
                    <a:pt x="826" y="309"/>
                  </a:lnTo>
                  <a:lnTo>
                    <a:pt x="744" y="363"/>
                  </a:lnTo>
                  <a:lnTo>
                    <a:pt x="666" y="418"/>
                  </a:lnTo>
                  <a:lnTo>
                    <a:pt x="594" y="476"/>
                  </a:lnTo>
                  <a:lnTo>
                    <a:pt x="525" y="534"/>
                  </a:lnTo>
                  <a:lnTo>
                    <a:pt x="459" y="596"/>
                  </a:lnTo>
                  <a:lnTo>
                    <a:pt x="399" y="659"/>
                  </a:lnTo>
                  <a:lnTo>
                    <a:pt x="343" y="724"/>
                  </a:lnTo>
                  <a:lnTo>
                    <a:pt x="292" y="790"/>
                  </a:lnTo>
                  <a:lnTo>
                    <a:pt x="245" y="857"/>
                  </a:lnTo>
                  <a:lnTo>
                    <a:pt x="202" y="926"/>
                  </a:lnTo>
                  <a:lnTo>
                    <a:pt x="162" y="997"/>
                  </a:lnTo>
                  <a:lnTo>
                    <a:pt x="127" y="1068"/>
                  </a:lnTo>
                  <a:lnTo>
                    <a:pt x="96" y="1140"/>
                  </a:lnTo>
                  <a:lnTo>
                    <a:pt x="71" y="1213"/>
                  </a:lnTo>
                  <a:lnTo>
                    <a:pt x="49" y="1286"/>
                  </a:lnTo>
                  <a:lnTo>
                    <a:pt x="31" y="1360"/>
                  </a:lnTo>
                  <a:lnTo>
                    <a:pt x="16" y="1433"/>
                  </a:lnTo>
                  <a:lnTo>
                    <a:pt x="7" y="1507"/>
                  </a:lnTo>
                  <a:lnTo>
                    <a:pt x="2" y="1583"/>
                  </a:lnTo>
                  <a:lnTo>
                    <a:pt x="0" y="1658"/>
                  </a:lnTo>
                  <a:lnTo>
                    <a:pt x="4" y="1732"/>
                  </a:lnTo>
                  <a:lnTo>
                    <a:pt x="9" y="1807"/>
                  </a:lnTo>
                  <a:lnTo>
                    <a:pt x="20" y="1879"/>
                  </a:lnTo>
                  <a:lnTo>
                    <a:pt x="36" y="1954"/>
                  </a:lnTo>
                  <a:lnTo>
                    <a:pt x="54" y="2026"/>
                  </a:lnTo>
                  <a:lnTo>
                    <a:pt x="78" y="2099"/>
                  </a:lnTo>
                  <a:lnTo>
                    <a:pt x="105" y="2170"/>
                  </a:lnTo>
                  <a:lnTo>
                    <a:pt x="136" y="2241"/>
                  </a:lnTo>
                  <a:lnTo>
                    <a:pt x="173" y="2310"/>
                  </a:lnTo>
                  <a:lnTo>
                    <a:pt x="173" y="2310"/>
                  </a:lnTo>
                  <a:lnTo>
                    <a:pt x="202" y="2362"/>
                  </a:lnTo>
                  <a:lnTo>
                    <a:pt x="234" y="2413"/>
                  </a:lnTo>
                  <a:lnTo>
                    <a:pt x="271" y="2464"/>
                  </a:lnTo>
                  <a:lnTo>
                    <a:pt x="307" y="2513"/>
                  </a:lnTo>
                  <a:lnTo>
                    <a:pt x="347" y="2560"/>
                  </a:lnTo>
                  <a:lnTo>
                    <a:pt x="389" y="2606"/>
                  </a:lnTo>
                  <a:lnTo>
                    <a:pt x="432" y="2649"/>
                  </a:lnTo>
                  <a:lnTo>
                    <a:pt x="478" y="2693"/>
                  </a:lnTo>
                  <a:lnTo>
                    <a:pt x="525" y="2733"/>
                  </a:lnTo>
                  <a:lnTo>
                    <a:pt x="576" y="2773"/>
                  </a:lnTo>
                  <a:lnTo>
                    <a:pt x="626" y="2811"/>
                  </a:lnTo>
                  <a:lnTo>
                    <a:pt x="679" y="2845"/>
                  </a:lnTo>
                  <a:lnTo>
                    <a:pt x="734" y="2880"/>
                  </a:lnTo>
                  <a:lnTo>
                    <a:pt x="788" y="2912"/>
                  </a:lnTo>
                  <a:lnTo>
                    <a:pt x="846" y="2941"/>
                  </a:lnTo>
                  <a:lnTo>
                    <a:pt x="904" y="2971"/>
                  </a:lnTo>
                  <a:lnTo>
                    <a:pt x="964" y="2996"/>
                  </a:lnTo>
                  <a:lnTo>
                    <a:pt x="1024" y="3021"/>
                  </a:lnTo>
                  <a:lnTo>
                    <a:pt x="1088" y="3043"/>
                  </a:lnTo>
                  <a:lnTo>
                    <a:pt x="1149" y="3063"/>
                  </a:lnTo>
                  <a:lnTo>
                    <a:pt x="1213" y="3081"/>
                  </a:lnTo>
                  <a:lnTo>
                    <a:pt x="1278" y="3098"/>
                  </a:lnTo>
                  <a:lnTo>
                    <a:pt x="1344" y="3110"/>
                  </a:lnTo>
                  <a:lnTo>
                    <a:pt x="1409" y="3121"/>
                  </a:lnTo>
                  <a:lnTo>
                    <a:pt x="1476" y="3130"/>
                  </a:lnTo>
                  <a:lnTo>
                    <a:pt x="1543" y="3138"/>
                  </a:lnTo>
                  <a:lnTo>
                    <a:pt x="1611" y="3141"/>
                  </a:lnTo>
                  <a:lnTo>
                    <a:pt x="1678" y="3143"/>
                  </a:lnTo>
                  <a:lnTo>
                    <a:pt x="1747" y="3141"/>
                  </a:lnTo>
                  <a:lnTo>
                    <a:pt x="1814" y="3138"/>
                  </a:lnTo>
                  <a:lnTo>
                    <a:pt x="1883" y="3132"/>
                  </a:lnTo>
                  <a:lnTo>
                    <a:pt x="1952" y="3123"/>
                  </a:lnTo>
                  <a:lnTo>
                    <a:pt x="1952" y="3038"/>
                  </a:lnTo>
                  <a:lnTo>
                    <a:pt x="1952" y="3038"/>
                  </a:lnTo>
                  <a:lnTo>
                    <a:pt x="1952" y="3038"/>
                  </a:lnTo>
                  <a:lnTo>
                    <a:pt x="1952" y="3038"/>
                  </a:lnTo>
                  <a:lnTo>
                    <a:pt x="1870" y="3056"/>
                  </a:lnTo>
                  <a:lnTo>
                    <a:pt x="1789" y="3069"/>
                  </a:lnTo>
                  <a:lnTo>
                    <a:pt x="1709" y="3079"/>
                  </a:lnTo>
                  <a:lnTo>
                    <a:pt x="1629" y="3085"/>
                  </a:lnTo>
                  <a:lnTo>
                    <a:pt x="1551" y="3087"/>
                  </a:lnTo>
                  <a:lnTo>
                    <a:pt x="1474" y="3085"/>
                  </a:lnTo>
                  <a:lnTo>
                    <a:pt x="1398" y="3079"/>
                  </a:lnTo>
                  <a:lnTo>
                    <a:pt x="1324" y="3072"/>
                  </a:lnTo>
                  <a:lnTo>
                    <a:pt x="1251" y="3059"/>
                  </a:lnTo>
                  <a:lnTo>
                    <a:pt x="1178" y="3045"/>
                  </a:lnTo>
                  <a:lnTo>
                    <a:pt x="1108" y="3027"/>
                  </a:lnTo>
                  <a:lnTo>
                    <a:pt x="1039" y="3005"/>
                  </a:lnTo>
                  <a:lnTo>
                    <a:pt x="971" y="2981"/>
                  </a:lnTo>
                  <a:lnTo>
                    <a:pt x="906" y="2954"/>
                  </a:lnTo>
                  <a:lnTo>
                    <a:pt x="843" y="2923"/>
                  </a:lnTo>
                  <a:lnTo>
                    <a:pt x="781" y="2891"/>
                  </a:lnTo>
                  <a:lnTo>
                    <a:pt x="719" y="2854"/>
                  </a:lnTo>
                  <a:lnTo>
                    <a:pt x="661" y="2816"/>
                  </a:lnTo>
                  <a:lnTo>
                    <a:pt x="606" y="2776"/>
                  </a:lnTo>
                  <a:lnTo>
                    <a:pt x="552" y="2733"/>
                  </a:lnTo>
                  <a:lnTo>
                    <a:pt x="499" y="2687"/>
                  </a:lnTo>
                  <a:lnTo>
                    <a:pt x="450" y="2640"/>
                  </a:lnTo>
                  <a:lnTo>
                    <a:pt x="403" y="2589"/>
                  </a:lnTo>
                  <a:lnTo>
                    <a:pt x="360" y="2537"/>
                  </a:lnTo>
                  <a:lnTo>
                    <a:pt x="316" y="2484"/>
                  </a:lnTo>
                  <a:lnTo>
                    <a:pt x="278" y="2428"/>
                  </a:lnTo>
                  <a:lnTo>
                    <a:pt x="240" y="2370"/>
                  </a:lnTo>
                  <a:lnTo>
                    <a:pt x="207" y="2310"/>
                  </a:lnTo>
                  <a:lnTo>
                    <a:pt x="174" y="2248"/>
                  </a:lnTo>
                  <a:lnTo>
                    <a:pt x="147" y="2184"/>
                  </a:lnTo>
                  <a:lnTo>
                    <a:pt x="122" y="2119"/>
                  </a:lnTo>
                  <a:lnTo>
                    <a:pt x="100" y="2054"/>
                  </a:lnTo>
                  <a:lnTo>
                    <a:pt x="100" y="2054"/>
                  </a:lnTo>
                  <a:lnTo>
                    <a:pt x="84" y="1995"/>
                  </a:lnTo>
                  <a:lnTo>
                    <a:pt x="69" y="1936"/>
                  </a:lnTo>
                  <a:lnTo>
                    <a:pt x="56" y="1877"/>
                  </a:lnTo>
                  <a:lnTo>
                    <a:pt x="47" y="1818"/>
                  </a:lnTo>
                  <a:lnTo>
                    <a:pt x="40" y="1758"/>
                  </a:lnTo>
                  <a:lnTo>
                    <a:pt x="35" y="1698"/>
                  </a:lnTo>
                  <a:lnTo>
                    <a:pt x="33" y="1640"/>
                  </a:lnTo>
                  <a:lnTo>
                    <a:pt x="33" y="1580"/>
                  </a:lnTo>
                  <a:lnTo>
                    <a:pt x="36" y="1520"/>
                  </a:lnTo>
                  <a:lnTo>
                    <a:pt x="42" y="1462"/>
                  </a:lnTo>
                  <a:lnTo>
                    <a:pt x="49" y="1404"/>
                  </a:lnTo>
                  <a:lnTo>
                    <a:pt x="60" y="1347"/>
                  </a:lnTo>
                  <a:lnTo>
                    <a:pt x="74" y="1291"/>
                  </a:lnTo>
                  <a:lnTo>
                    <a:pt x="89" y="1235"/>
                  </a:lnTo>
                  <a:lnTo>
                    <a:pt x="109" y="1180"/>
                  </a:lnTo>
                  <a:lnTo>
                    <a:pt x="131" y="1128"/>
                  </a:lnTo>
                  <a:lnTo>
                    <a:pt x="131" y="1128"/>
                  </a:lnTo>
                  <a:lnTo>
                    <a:pt x="151" y="1080"/>
                  </a:lnTo>
                  <a:lnTo>
                    <a:pt x="173" y="1031"/>
                  </a:lnTo>
                  <a:lnTo>
                    <a:pt x="196" y="980"/>
                  </a:lnTo>
                  <a:lnTo>
                    <a:pt x="223" y="931"/>
                  </a:lnTo>
                  <a:lnTo>
                    <a:pt x="252" y="882"/>
                  </a:lnTo>
                  <a:lnTo>
                    <a:pt x="283" y="833"/>
                  </a:lnTo>
                  <a:lnTo>
                    <a:pt x="316" y="786"/>
                  </a:lnTo>
                  <a:lnTo>
                    <a:pt x="352" y="739"/>
                  </a:lnTo>
                  <a:lnTo>
                    <a:pt x="352" y="739"/>
                  </a:lnTo>
                  <a:lnTo>
                    <a:pt x="389" y="694"/>
                  </a:lnTo>
                  <a:lnTo>
                    <a:pt x="429" y="648"/>
                  </a:lnTo>
                  <a:lnTo>
                    <a:pt x="468" y="605"/>
                  </a:lnTo>
                  <a:lnTo>
                    <a:pt x="512" y="563"/>
                  </a:lnTo>
                  <a:lnTo>
                    <a:pt x="557" y="523"/>
                  </a:lnTo>
                  <a:lnTo>
                    <a:pt x="605" y="483"/>
                  </a:lnTo>
                  <a:lnTo>
                    <a:pt x="654" y="445"/>
                  </a:lnTo>
                  <a:lnTo>
                    <a:pt x="705" y="410"/>
                  </a:lnTo>
                  <a:lnTo>
                    <a:pt x="757" y="376"/>
                  </a:lnTo>
                  <a:lnTo>
                    <a:pt x="813" y="345"/>
                  </a:lnTo>
                  <a:lnTo>
                    <a:pt x="872" y="316"/>
                  </a:lnTo>
                  <a:lnTo>
                    <a:pt x="930" y="289"/>
                  </a:lnTo>
                  <a:lnTo>
                    <a:pt x="991" y="263"/>
                  </a:lnTo>
                  <a:lnTo>
                    <a:pt x="1055" y="243"/>
                  </a:lnTo>
                  <a:lnTo>
                    <a:pt x="1120" y="223"/>
                  </a:lnTo>
                  <a:lnTo>
                    <a:pt x="1189" y="209"/>
                  </a:lnTo>
                  <a:lnTo>
                    <a:pt x="1189" y="209"/>
                  </a:lnTo>
                  <a:lnTo>
                    <a:pt x="1233" y="200"/>
                  </a:lnTo>
                  <a:lnTo>
                    <a:pt x="1277" y="192"/>
                  </a:lnTo>
                  <a:lnTo>
                    <a:pt x="1322" y="187"/>
                  </a:lnTo>
                  <a:lnTo>
                    <a:pt x="1369" y="183"/>
                  </a:lnTo>
                  <a:lnTo>
                    <a:pt x="1416" y="182"/>
                  </a:lnTo>
                  <a:lnTo>
                    <a:pt x="1464" y="182"/>
                  </a:lnTo>
                  <a:lnTo>
                    <a:pt x="1511" y="183"/>
                  </a:lnTo>
                  <a:lnTo>
                    <a:pt x="1560" y="185"/>
                  </a:lnTo>
                  <a:lnTo>
                    <a:pt x="1560" y="185"/>
                  </a:lnTo>
                  <a:lnTo>
                    <a:pt x="1612" y="189"/>
                  </a:lnTo>
                  <a:lnTo>
                    <a:pt x="1663" y="194"/>
                  </a:lnTo>
                  <a:lnTo>
                    <a:pt x="1765" y="205"/>
                  </a:lnTo>
                  <a:lnTo>
                    <a:pt x="1861" y="222"/>
                  </a:lnTo>
                  <a:lnTo>
                    <a:pt x="1952" y="238"/>
                  </a:lnTo>
                  <a:lnTo>
                    <a:pt x="1952" y="238"/>
                  </a:lnTo>
                  <a:lnTo>
                    <a:pt x="1952" y="238"/>
                  </a:lnTo>
                  <a:lnTo>
                    <a:pt x="1952" y="0"/>
                  </a:lnTo>
                  <a:lnTo>
                    <a:pt x="1952" y="0"/>
                  </a:lnTo>
                  <a:lnTo>
                    <a:pt x="1850" y="2"/>
                  </a:lnTo>
                  <a:lnTo>
                    <a:pt x="1798" y="5"/>
                  </a:lnTo>
                  <a:lnTo>
                    <a:pt x="1745" y="9"/>
                  </a:lnTo>
                  <a:lnTo>
                    <a:pt x="1691" y="13"/>
                  </a:lnTo>
                  <a:lnTo>
                    <a:pt x="1636" y="20"/>
                  </a:lnTo>
                  <a:lnTo>
                    <a:pt x="1582" y="27"/>
                  </a:lnTo>
                  <a:lnTo>
                    <a:pt x="1527" y="36"/>
                  </a:lnTo>
                  <a:lnTo>
                    <a:pt x="1471" y="47"/>
                  </a:lnTo>
                  <a:lnTo>
                    <a:pt x="1416" y="58"/>
                  </a:lnTo>
                  <a:lnTo>
                    <a:pt x="1362" y="73"/>
                  </a:lnTo>
                  <a:lnTo>
                    <a:pt x="1309" y="87"/>
                  </a:lnTo>
                  <a:lnTo>
                    <a:pt x="1255" y="103"/>
                  </a:lnTo>
                  <a:lnTo>
                    <a:pt x="1202" y="122"/>
                  </a:lnTo>
                  <a:lnTo>
                    <a:pt x="1149" y="143"/>
                  </a:lnTo>
                  <a:lnTo>
                    <a:pt x="1099" y="165"/>
                  </a:lnTo>
                  <a:lnTo>
                    <a:pt x="1099" y="165"/>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2" name="Titre 1"/>
          <p:cNvSpPr>
            <a:spLocks noGrp="1"/>
          </p:cNvSpPr>
          <p:nvPr>
            <p:ph type="ctrTitle"/>
          </p:nvPr>
        </p:nvSpPr>
        <p:spPr>
          <a:xfrm>
            <a:off x="180000" y="180000"/>
            <a:ext cx="3600000" cy="2520000"/>
          </a:xfrm>
        </p:spPr>
        <p:txBody>
          <a:bodyPr/>
          <a:lstStyle>
            <a:lvl1pPr>
              <a:lnSpc>
                <a:spcPts val="2400"/>
              </a:lnSpc>
              <a:defRPr sz="2400" cap="all" baseline="0">
                <a:solidFill>
                  <a:schemeClr val="bg1"/>
                </a:solidFill>
              </a:defRPr>
            </a:lvl1pPr>
          </a:lstStyle>
          <a:p>
            <a:r>
              <a:rPr lang="fr-FR" dirty="0"/>
              <a:t>Cliquez pour modifier le style du titre</a:t>
            </a:r>
          </a:p>
        </p:txBody>
      </p:sp>
      <p:sp>
        <p:nvSpPr>
          <p:cNvPr id="3" name="Sous-titre 2"/>
          <p:cNvSpPr>
            <a:spLocks noGrp="1"/>
          </p:cNvSpPr>
          <p:nvPr>
            <p:ph type="subTitle" idx="1" hasCustomPrompt="1"/>
          </p:nvPr>
        </p:nvSpPr>
        <p:spPr>
          <a:xfrm>
            <a:off x="180000" y="2700000"/>
            <a:ext cx="3312000" cy="360000"/>
          </a:xfrm>
        </p:spPr>
        <p:txBody>
          <a:bodyPr lIns="0" tIns="0" rIns="0" bIns="0"/>
          <a:lstStyle>
            <a:lvl1pPr marL="0" indent="0" algn="l">
              <a:buNone/>
              <a:defRPr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version du document</a:t>
            </a:r>
          </a:p>
        </p:txBody>
      </p:sp>
      <p:sp>
        <p:nvSpPr>
          <p:cNvPr id="17" name="Rectangle 7"/>
          <p:cNvSpPr txBox="1">
            <a:spLocks noChangeArrowheads="1"/>
          </p:cNvSpPr>
          <p:nvPr userDrawn="1"/>
        </p:nvSpPr>
        <p:spPr>
          <a:xfrm>
            <a:off x="7567157" y="3818384"/>
            <a:ext cx="2088000" cy="432051"/>
          </a:xfrm>
          <a:prstGeom prst="rect">
            <a:avLst/>
          </a:prstGeom>
        </p:spPr>
        <p:txBody>
          <a:bodyPr vert="horz" lIns="0" tIns="0" rIns="0" bIns="0" rtlCol="0" anchor="ctr" anchorCtr="0">
            <a:normAutofit/>
          </a:bodyPr>
          <a:lstStyle>
            <a:lvl1pPr marL="0" indent="0" algn="ctr">
              <a:spcBef>
                <a:spcPts val="551"/>
              </a:spcBef>
              <a:spcAft>
                <a:spcPts val="0"/>
              </a:spcAft>
              <a:buFont typeface="Wingdings" pitchFamily="2" charset="2"/>
              <a:buNone/>
              <a:defRPr lang="fr-FR" sz="1200" b="1" i="0" dirty="0">
                <a:solidFill>
                  <a:schemeClr val="bg1">
                    <a:lumMod val="50000"/>
                  </a:schemeClr>
                </a:solidFill>
                <a:latin typeface="Calibri" pitchFamily="34" charset="0"/>
                <a:cs typeface="Calibri" pitchFamily="34" charset="0"/>
              </a:defRPr>
            </a:lvl1pPr>
          </a:lstStyle>
          <a:p>
            <a:pPr marL="0" marR="0" lvl="0" indent="0" algn="ctr" defTabSz="950773" rtl="0" eaLnBrk="1" fontAlgn="auto" latinLnBrk="0" hangingPunct="1">
              <a:lnSpc>
                <a:spcPct val="100000"/>
              </a:lnSpc>
              <a:spcBef>
                <a:spcPts val="0"/>
              </a:spcBef>
              <a:spcAft>
                <a:spcPts val="0"/>
              </a:spcAft>
              <a:buClrTx/>
              <a:buSzTx/>
              <a:buFont typeface="Wingdings" pitchFamily="2" charset="2"/>
              <a:buNone/>
              <a:tabLst/>
              <a:defRPr/>
            </a:pPr>
            <a:r>
              <a:rPr kumimoji="0" lang="fr-FR" sz="1100" b="0" i="0" u="none" strike="noStrike" kern="1200" cap="all" spc="0" normalizeH="0" baseline="0" noProof="0" dirty="0">
                <a:ln>
                  <a:noFill/>
                </a:ln>
                <a:solidFill>
                  <a:schemeClr val="tx1">
                    <a:lumMod val="75000"/>
                  </a:schemeClr>
                </a:solidFill>
                <a:effectLst/>
                <a:uLnTx/>
                <a:uFillTx/>
                <a:latin typeface="+mj-lt"/>
                <a:ea typeface="+mn-ea"/>
                <a:cs typeface="Calibri" pitchFamily="34" charset="0"/>
              </a:rPr>
              <a:t>A L’ATTENTION DE</a:t>
            </a:r>
            <a:endParaRPr kumimoji="0" lang="fr-FR" sz="1200" b="0" i="0" u="none" strike="noStrike" kern="1200" cap="all" spc="0" normalizeH="0" baseline="0" noProof="0" dirty="0">
              <a:ln>
                <a:noFill/>
              </a:ln>
              <a:solidFill>
                <a:schemeClr val="tx1">
                  <a:lumMod val="75000"/>
                </a:schemeClr>
              </a:solidFill>
              <a:effectLst/>
              <a:uLnTx/>
              <a:uFillTx/>
              <a:latin typeface="+mj-lt"/>
              <a:ea typeface="+mn-ea"/>
              <a:cs typeface="Calibri" pitchFamily="34" charset="0"/>
            </a:endParaRPr>
          </a:p>
        </p:txBody>
      </p:sp>
      <p:sp>
        <p:nvSpPr>
          <p:cNvPr id="20" name="Espace réservé pour une image  3"/>
          <p:cNvSpPr>
            <a:spLocks noGrp="1" noChangeAspect="1"/>
          </p:cNvSpPr>
          <p:nvPr>
            <p:ph type="pic" sz="quarter" idx="13"/>
          </p:nvPr>
        </p:nvSpPr>
        <p:spPr>
          <a:xfrm>
            <a:off x="7662043" y="1828802"/>
            <a:ext cx="2088000" cy="1440610"/>
          </a:xfrm>
        </p:spPr>
        <p:txBody>
          <a:bodyPr anchor="ctr" anchorCtr="0">
            <a:normAutofit/>
          </a:bodyPr>
          <a:lstStyle>
            <a:lvl1pPr marL="0" indent="0" algn="ctr">
              <a:buFont typeface="Arial" pitchFamily="34" charset="0"/>
              <a:buNone/>
              <a:defRPr sz="1200" b="1" cap="none" baseline="0">
                <a:solidFill>
                  <a:schemeClr val="bg1">
                    <a:lumMod val="50000"/>
                  </a:schemeClr>
                </a:solidFill>
              </a:defRPr>
            </a:lvl1pPr>
          </a:lstStyle>
          <a:p>
            <a:r>
              <a:rPr lang="fr-FR" dirty="0"/>
              <a:t>Cliquez sur l'icône pour ajouter une image</a:t>
            </a:r>
          </a:p>
        </p:txBody>
      </p:sp>
      <p:sp>
        <p:nvSpPr>
          <p:cNvPr id="23" name="Espace réservé du texte 20"/>
          <p:cNvSpPr>
            <a:spLocks noGrp="1"/>
          </p:cNvSpPr>
          <p:nvPr>
            <p:ph type="body" sz="quarter" idx="14" hasCustomPrompt="1"/>
          </p:nvPr>
        </p:nvSpPr>
        <p:spPr>
          <a:xfrm>
            <a:off x="180000" y="2959448"/>
            <a:ext cx="3272078" cy="432000"/>
          </a:xfrm>
          <a:prstGeom prst="rect">
            <a:avLst/>
          </a:prstGeom>
        </p:spPr>
        <p:txBody>
          <a:bodyPr lIns="0" tIns="0" rIns="0" bIns="0" anchor="ctr" anchorCtr="0">
            <a:noAutofit/>
          </a:bodyPr>
          <a:lstStyle>
            <a:lvl1pPr marL="0" indent="0">
              <a:lnSpc>
                <a:spcPts val="1600"/>
              </a:lnSpc>
              <a:buNone/>
              <a:defRPr sz="1600" b="0" i="1" cap="all" baseline="0">
                <a:solidFill>
                  <a:schemeClr val="bg1"/>
                </a:solidFill>
              </a:defRPr>
            </a:lvl1pPr>
            <a:lvl2pPr>
              <a:buNone/>
              <a:defRPr sz="1600" i="1" cap="all" baseline="0">
                <a:solidFill>
                  <a:schemeClr val="bg2"/>
                </a:solidFill>
              </a:defRPr>
            </a:lvl2pPr>
            <a:lvl3pPr>
              <a:buNone/>
              <a:defRPr sz="1600" i="1" cap="all" baseline="0">
                <a:solidFill>
                  <a:schemeClr val="bg2"/>
                </a:solidFill>
              </a:defRPr>
            </a:lvl3pPr>
            <a:lvl4pPr>
              <a:buNone/>
              <a:defRPr sz="1600" i="1" cap="all" baseline="0">
                <a:solidFill>
                  <a:schemeClr val="bg2"/>
                </a:solidFill>
              </a:defRPr>
            </a:lvl4pPr>
            <a:lvl5pPr>
              <a:buNone/>
              <a:defRPr sz="1600" i="1" cap="all" baseline="0">
                <a:solidFill>
                  <a:schemeClr val="bg2"/>
                </a:solidFill>
              </a:defRPr>
            </a:lvl5pPr>
          </a:lstStyle>
          <a:p>
            <a:pPr marL="0" marR="0" lvl="0" indent="0" defTabSz="914296" eaLnBrk="1" fontAlgn="auto" latinLnBrk="0" hangingPunct="1">
              <a:lnSpc>
                <a:spcPct val="100000"/>
              </a:lnSpc>
              <a:spcBef>
                <a:spcPts val="0"/>
              </a:spcBef>
              <a:spcAft>
                <a:spcPts val="0"/>
              </a:spcAft>
              <a:buClrTx/>
              <a:buSzTx/>
              <a:buFontTx/>
              <a:buNone/>
              <a:tabLst/>
              <a:defRPr/>
            </a:pPr>
            <a:r>
              <a:rPr kumimoji="0" lang="fr-FR" sz="1600" b="0" i="1" u="none" strike="noStrike" kern="0" cap="all" spc="0" normalizeH="0" baseline="0" noProof="0" dirty="0">
                <a:ln>
                  <a:noFill/>
                </a:ln>
                <a:solidFill>
                  <a:srgbClr val="FFFFFF"/>
                </a:solidFill>
                <a:effectLst/>
                <a:uLnTx/>
                <a:uFillTx/>
              </a:rPr>
              <a:t>indiquer la date du document</a:t>
            </a:r>
          </a:p>
        </p:txBody>
      </p:sp>
      <p:sp>
        <p:nvSpPr>
          <p:cNvPr id="27" name="Espace réservé du texte 26"/>
          <p:cNvSpPr>
            <a:spLocks noGrp="1"/>
          </p:cNvSpPr>
          <p:nvPr>
            <p:ph type="body" sz="quarter" idx="22" hasCustomPrompt="1"/>
          </p:nvPr>
        </p:nvSpPr>
        <p:spPr>
          <a:xfrm>
            <a:off x="180000" y="3888000"/>
            <a:ext cx="2880000" cy="1223963"/>
          </a:xfrm>
        </p:spPr>
        <p:txBody>
          <a:bodyPr lIns="0" tIns="0" rIns="0" bIns="0"/>
          <a:lstStyle>
            <a:lvl1pPr marL="0" indent="0">
              <a:lnSpc>
                <a:spcPts val="1400"/>
              </a:lnSpc>
              <a:spcBef>
                <a:spcPts val="0"/>
              </a:spcBef>
              <a:buFontTx/>
              <a:buNone/>
              <a:defRPr sz="1400">
                <a:solidFill>
                  <a:schemeClr val="bg1"/>
                </a:solidFill>
              </a:defRPr>
            </a:lvl1pPr>
            <a:lvl2pPr marL="0" indent="0">
              <a:spcBef>
                <a:spcPts val="0"/>
              </a:spcBef>
              <a:buFontTx/>
              <a:buNone/>
              <a:defRPr>
                <a:solidFill>
                  <a:schemeClr val="bg1"/>
                </a:solidFill>
              </a:defRPr>
            </a:lvl2pPr>
            <a:lvl3pPr marL="0" indent="0">
              <a:spcBef>
                <a:spcPts val="0"/>
              </a:spcBef>
              <a:buFontTx/>
              <a:buNone/>
              <a:defRPr>
                <a:solidFill>
                  <a:schemeClr val="bg1"/>
                </a:solidFill>
              </a:defRPr>
            </a:lvl3pPr>
            <a:lvl4pPr marL="0" indent="0">
              <a:spcBef>
                <a:spcPts val="0"/>
              </a:spcBef>
              <a:buFontTx/>
              <a:buNone/>
              <a:defRPr>
                <a:solidFill>
                  <a:schemeClr val="bg1"/>
                </a:solidFill>
              </a:defRPr>
            </a:lvl4pPr>
            <a:lvl5pPr marL="0" indent="0">
              <a:spcBef>
                <a:spcPts val="0"/>
              </a:spcBef>
              <a:buFontTx/>
              <a:buNone/>
              <a:defRPr>
                <a:solidFill>
                  <a:schemeClr val="bg1"/>
                </a:solidFill>
              </a:defRPr>
            </a:lvl5pPr>
          </a:lstStyle>
          <a:p>
            <a:pPr lvl="0"/>
            <a:r>
              <a:rPr lang="fr-FR" dirty="0"/>
              <a:t>Prénom NOM, Fonction, Tel, e mail</a:t>
            </a:r>
          </a:p>
        </p:txBody>
      </p:sp>
      <p:sp>
        <p:nvSpPr>
          <p:cNvPr id="29" name="Espace réservé du texte 28"/>
          <p:cNvSpPr>
            <a:spLocks noGrp="1"/>
          </p:cNvSpPr>
          <p:nvPr>
            <p:ph type="body" sz="quarter" idx="23" hasCustomPrompt="1"/>
          </p:nvPr>
        </p:nvSpPr>
        <p:spPr>
          <a:xfrm>
            <a:off x="7662043" y="4249738"/>
            <a:ext cx="2088000" cy="360000"/>
          </a:xfrm>
        </p:spPr>
        <p:txBody>
          <a:bodyPr lIns="0" tIns="0" rIns="0" bIns="0"/>
          <a:lstStyle>
            <a:lvl1pPr marL="0" indent="0" algn="ctr">
              <a:lnSpc>
                <a:spcPts val="1200"/>
              </a:lnSpc>
              <a:spcBef>
                <a:spcPts val="0"/>
              </a:spcBef>
              <a:buFontTx/>
              <a:buNone/>
              <a:defRPr sz="1200" b="1" i="1">
                <a:solidFill>
                  <a:schemeClr val="tx1">
                    <a:lumMod val="75000"/>
                  </a:schemeClr>
                </a:solidFill>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fr-FR" dirty="0"/>
              <a:t>Prénom Nom</a:t>
            </a:r>
          </a:p>
        </p:txBody>
      </p:sp>
      <p:sp>
        <p:nvSpPr>
          <p:cNvPr id="30" name="Espace réservé du texte 28"/>
          <p:cNvSpPr>
            <a:spLocks noGrp="1"/>
          </p:cNvSpPr>
          <p:nvPr>
            <p:ph type="body" sz="quarter" idx="24" hasCustomPrompt="1"/>
          </p:nvPr>
        </p:nvSpPr>
        <p:spPr>
          <a:xfrm>
            <a:off x="7662043" y="4087664"/>
            <a:ext cx="2088000" cy="432000"/>
          </a:xfrm>
        </p:spPr>
        <p:txBody>
          <a:bodyPr lIns="0" tIns="0" rIns="0" bIns="0" anchor="ctr" anchorCtr="0"/>
          <a:lstStyle>
            <a:lvl1pPr marL="0" marR="0" indent="0" algn="ctr" defTabSz="950773" rtl="0" eaLnBrk="1" fontAlgn="auto" latinLnBrk="0" hangingPunct="1">
              <a:lnSpc>
                <a:spcPct val="100000"/>
              </a:lnSpc>
              <a:spcBef>
                <a:spcPts val="0"/>
              </a:spcBef>
              <a:spcAft>
                <a:spcPts val="0"/>
              </a:spcAft>
              <a:buClrTx/>
              <a:buSzTx/>
              <a:buFont typeface="Wingdings" pitchFamily="2" charset="2"/>
              <a:buNone/>
              <a:tabLst/>
              <a:defRPr sz="1100" b="0" i="1">
                <a:solidFill>
                  <a:schemeClr val="tx1">
                    <a:lumMod val="75000"/>
                  </a:schemeClr>
                </a:solidFill>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marL="0" marR="0" lvl="0" indent="0" algn="ctr" defTabSz="950773" rtl="0" eaLnBrk="1" fontAlgn="auto" latinLnBrk="0" hangingPunct="1">
              <a:lnSpc>
                <a:spcPct val="100000"/>
              </a:lnSpc>
              <a:spcBef>
                <a:spcPts val="0"/>
              </a:spcBef>
              <a:spcAft>
                <a:spcPts val="0"/>
              </a:spcAft>
              <a:buClrTx/>
              <a:buSzTx/>
              <a:buFont typeface="Wingdings" pitchFamily="2" charset="2"/>
              <a:buNone/>
              <a:tabLst/>
              <a:defRPr/>
            </a:pPr>
            <a:r>
              <a:rPr kumimoji="0" lang="fr-FR" sz="1100" b="0" i="1" u="none" strike="noStrike" kern="1200" cap="none" spc="0" normalizeH="0" baseline="0" noProof="0" dirty="0">
                <a:ln>
                  <a:noFill/>
                </a:ln>
                <a:solidFill>
                  <a:srgbClr val="FFFFFF">
                    <a:lumMod val="50000"/>
                  </a:srgbClr>
                </a:solidFill>
                <a:effectLst/>
                <a:uLnTx/>
                <a:uFillTx/>
                <a:latin typeface="+mn-lt"/>
                <a:ea typeface="+mn-ea"/>
              </a:rPr>
              <a:t>Cliquez pour indiquer la fonction et/ou le service du destinataire</a:t>
            </a:r>
          </a:p>
        </p:txBody>
      </p:sp>
      <p:pic>
        <p:nvPicPr>
          <p:cNvPr id="22" name="Image 21">
            <a:extLst>
              <a:ext uri="{FF2B5EF4-FFF2-40B4-BE49-F238E27FC236}">
                <a16:creationId xmlns:a16="http://schemas.microsoft.com/office/drawing/2014/main" id="{B1EC00F7-75BB-4277-86DD-DC5EACDF76E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758236" y="4034409"/>
            <a:ext cx="2175510" cy="758825"/>
          </a:xfrm>
          <a:prstGeom prst="rect">
            <a:avLst/>
          </a:prstGeom>
        </p:spPr>
      </p:pic>
      <p:pic>
        <p:nvPicPr>
          <p:cNvPr id="24" name="Image 23">
            <a:extLst>
              <a:ext uri="{FF2B5EF4-FFF2-40B4-BE49-F238E27FC236}">
                <a16:creationId xmlns:a16="http://schemas.microsoft.com/office/drawing/2014/main" id="{82763DE8-15AB-43EF-822C-75D0C219B4AA}"/>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601391" y="5486697"/>
            <a:ext cx="2927933" cy="28404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deux légendes">
    <p:spTree>
      <p:nvGrpSpPr>
        <p:cNvPr id="1" name=""/>
        <p:cNvGrpSpPr/>
        <p:nvPr/>
      </p:nvGrpSpPr>
      <p:grpSpPr>
        <a:xfrm>
          <a:off x="0" y="0"/>
          <a:ext cx="0" cy="0"/>
          <a:chOff x="0" y="0"/>
          <a:chExt cx="0" cy="0"/>
        </a:xfrm>
      </p:grpSpPr>
      <p:sp>
        <p:nvSpPr>
          <p:cNvPr id="2" name="Titre 1"/>
          <p:cNvSpPr>
            <a:spLocks noGrp="1"/>
          </p:cNvSpPr>
          <p:nvPr>
            <p:ph type="title"/>
          </p:nvPr>
        </p:nvSpPr>
        <p:spPr>
          <a:xfrm>
            <a:off x="179999" y="180000"/>
            <a:ext cx="9578363" cy="612000"/>
          </a:xfrm>
        </p:spPr>
        <p:txBody>
          <a:bodyPr anchor="t" anchorCtr="0">
            <a:noAutofit/>
          </a:bodyPr>
          <a:lstStyle>
            <a:lvl1pPr algn="l">
              <a:defRPr sz="2800" b="1"/>
            </a:lvl1pPr>
          </a:lstStyle>
          <a:p>
            <a:r>
              <a:rPr lang="fr-FR"/>
              <a:t>Cliquez pour modifier le style du titre</a:t>
            </a:r>
          </a:p>
        </p:txBody>
      </p:sp>
      <p:sp>
        <p:nvSpPr>
          <p:cNvPr id="3" name="Espace réservé du contenu 2"/>
          <p:cNvSpPr>
            <a:spLocks noGrp="1"/>
          </p:cNvSpPr>
          <p:nvPr>
            <p:ph idx="1"/>
          </p:nvPr>
        </p:nvSpPr>
        <p:spPr>
          <a:xfrm>
            <a:off x="3186000" y="900000"/>
            <a:ext cx="6552000" cy="2232000"/>
          </a:xfrm>
        </p:spPr>
        <p:txBody>
          <a:bodyPr lIns="36000" rIns="0"/>
          <a:lstStyle>
            <a:lvl1pPr marL="0" indent="-180000">
              <a:defRPr sz="1800"/>
            </a:lvl1pPr>
            <a:lvl2pPr marL="0" indent="-180000">
              <a:defRPr sz="1600"/>
            </a:lvl2pPr>
            <a:lvl3pPr marL="0" indent="-144000">
              <a:defRPr sz="1400"/>
            </a:lvl3pPr>
            <a:lvl4pPr marL="0" indent="-108000">
              <a:defRPr sz="1200"/>
            </a:lvl4pPr>
            <a:lvl5pPr marL="0" indent="-108000">
              <a:defRPr sz="12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a:t>
            </a:r>
            <a:r>
              <a:rPr lang="fr-FR" dirty="0" err="1"/>
              <a:t>niveaus</a:t>
            </a:r>
            <a:endParaRPr lang="fr-FR" dirty="0"/>
          </a:p>
        </p:txBody>
      </p:sp>
      <p:sp>
        <p:nvSpPr>
          <p:cNvPr id="4" name="Espace réservé du texte 3"/>
          <p:cNvSpPr>
            <a:spLocks noGrp="1"/>
          </p:cNvSpPr>
          <p:nvPr>
            <p:ph type="body" sz="half" idx="2"/>
          </p:nvPr>
        </p:nvSpPr>
        <p:spPr>
          <a:xfrm>
            <a:off x="3186000" y="3149594"/>
            <a:ext cx="6552000" cy="320900"/>
          </a:xfrm>
        </p:spPr>
        <p:txBody>
          <a:bodyPr lIns="0" tIns="0" rIns="0" bIns="0" anchor="ctr" anchorCtr="0"/>
          <a:lstStyle>
            <a:lvl1pPr marL="0" indent="0">
              <a:lnSpc>
                <a:spcPts val="12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Date</a:t>
            </a:r>
            <a:endParaRPr lang="fr-FR" dirty="0"/>
          </a:p>
        </p:txBody>
      </p:sp>
      <p:sp>
        <p:nvSpPr>
          <p:cNvPr id="7" name="Espace réservé du numéro de diapositive 6"/>
          <p:cNvSpPr>
            <a:spLocks noGrp="1"/>
          </p:cNvSpPr>
          <p:nvPr>
            <p:ph type="sldNum" sz="quarter" idx="12"/>
          </p:nvPr>
        </p:nvSpPr>
        <p:spPr/>
        <p:txBody>
          <a:bodyPr/>
          <a:lstStyle/>
          <a:p>
            <a:fld id="{B352F7E0-EA37-4E6C-905D-5387D5601DFD}" type="slidenum">
              <a:rPr lang="fr-FR" smtClean="0"/>
              <a:pPr/>
              <a:t>‹N°›</a:t>
            </a:fld>
            <a:endParaRPr lang="fr-FR" dirty="0"/>
          </a:p>
        </p:txBody>
      </p:sp>
      <p:grpSp>
        <p:nvGrpSpPr>
          <p:cNvPr id="8" name="Groupe 7"/>
          <p:cNvGrpSpPr/>
          <p:nvPr userDrawn="1"/>
        </p:nvGrpSpPr>
        <p:grpSpPr>
          <a:xfrm>
            <a:off x="8661819" y="6170268"/>
            <a:ext cx="1242203" cy="683066"/>
            <a:chOff x="2898775" y="4948238"/>
            <a:chExt cx="1060450" cy="542925"/>
          </a:xfrm>
        </p:grpSpPr>
        <p:sp>
          <p:nvSpPr>
            <p:cNvPr id="9" name="Freeform 5"/>
            <p:cNvSpPr>
              <a:spLocks/>
            </p:cNvSpPr>
            <p:nvPr userDrawn="1"/>
          </p:nvSpPr>
          <p:spPr bwMode="auto">
            <a:xfrm>
              <a:off x="3140075" y="5132388"/>
              <a:ext cx="819150" cy="358775"/>
            </a:xfrm>
            <a:custGeom>
              <a:avLst/>
              <a:gdLst/>
              <a:ahLst/>
              <a:cxnLst>
                <a:cxn ang="0">
                  <a:pos x="300" y="132"/>
                </a:cxn>
                <a:cxn ang="0">
                  <a:pos x="300" y="132"/>
                </a:cxn>
                <a:cxn ang="0">
                  <a:pos x="248" y="152"/>
                </a:cxn>
                <a:cxn ang="0">
                  <a:pos x="202" y="170"/>
                </a:cxn>
                <a:cxn ang="0">
                  <a:pos x="162" y="184"/>
                </a:cxn>
                <a:cxn ang="0">
                  <a:pos x="124" y="196"/>
                </a:cxn>
                <a:cxn ang="0">
                  <a:pos x="58" y="212"/>
                </a:cxn>
                <a:cxn ang="0">
                  <a:pos x="2" y="224"/>
                </a:cxn>
                <a:cxn ang="0">
                  <a:pos x="2" y="224"/>
                </a:cxn>
                <a:cxn ang="0">
                  <a:pos x="0" y="226"/>
                </a:cxn>
                <a:cxn ang="0">
                  <a:pos x="0" y="226"/>
                </a:cxn>
                <a:cxn ang="0">
                  <a:pos x="516" y="226"/>
                </a:cxn>
                <a:cxn ang="0">
                  <a:pos x="516" y="0"/>
                </a:cxn>
                <a:cxn ang="0">
                  <a:pos x="516" y="0"/>
                </a:cxn>
                <a:cxn ang="0">
                  <a:pos x="516" y="0"/>
                </a:cxn>
                <a:cxn ang="0">
                  <a:pos x="516" y="0"/>
                </a:cxn>
                <a:cxn ang="0">
                  <a:pos x="490" y="20"/>
                </a:cxn>
                <a:cxn ang="0">
                  <a:pos x="440" y="54"/>
                </a:cxn>
                <a:cxn ang="0">
                  <a:pos x="410" y="74"/>
                </a:cxn>
                <a:cxn ang="0">
                  <a:pos x="374" y="94"/>
                </a:cxn>
                <a:cxn ang="0">
                  <a:pos x="338" y="114"/>
                </a:cxn>
                <a:cxn ang="0">
                  <a:pos x="300" y="132"/>
                </a:cxn>
                <a:cxn ang="0">
                  <a:pos x="300" y="132"/>
                </a:cxn>
              </a:cxnLst>
              <a:rect l="0" t="0" r="r" b="b"/>
              <a:pathLst>
                <a:path w="516" h="226">
                  <a:moveTo>
                    <a:pt x="300" y="132"/>
                  </a:moveTo>
                  <a:lnTo>
                    <a:pt x="300" y="132"/>
                  </a:lnTo>
                  <a:lnTo>
                    <a:pt x="248" y="152"/>
                  </a:lnTo>
                  <a:lnTo>
                    <a:pt x="202" y="170"/>
                  </a:lnTo>
                  <a:lnTo>
                    <a:pt x="162" y="184"/>
                  </a:lnTo>
                  <a:lnTo>
                    <a:pt x="124" y="196"/>
                  </a:lnTo>
                  <a:lnTo>
                    <a:pt x="58" y="212"/>
                  </a:lnTo>
                  <a:lnTo>
                    <a:pt x="2" y="224"/>
                  </a:lnTo>
                  <a:lnTo>
                    <a:pt x="2" y="224"/>
                  </a:lnTo>
                  <a:lnTo>
                    <a:pt x="0" y="226"/>
                  </a:lnTo>
                  <a:lnTo>
                    <a:pt x="0" y="226"/>
                  </a:lnTo>
                  <a:lnTo>
                    <a:pt x="516" y="226"/>
                  </a:lnTo>
                  <a:lnTo>
                    <a:pt x="516" y="0"/>
                  </a:lnTo>
                  <a:lnTo>
                    <a:pt x="516" y="0"/>
                  </a:lnTo>
                  <a:lnTo>
                    <a:pt x="516" y="0"/>
                  </a:lnTo>
                  <a:lnTo>
                    <a:pt x="516" y="0"/>
                  </a:lnTo>
                  <a:lnTo>
                    <a:pt x="490" y="20"/>
                  </a:lnTo>
                  <a:lnTo>
                    <a:pt x="440" y="54"/>
                  </a:lnTo>
                  <a:lnTo>
                    <a:pt x="410" y="74"/>
                  </a:lnTo>
                  <a:lnTo>
                    <a:pt x="374" y="94"/>
                  </a:lnTo>
                  <a:lnTo>
                    <a:pt x="338" y="114"/>
                  </a:lnTo>
                  <a:lnTo>
                    <a:pt x="300" y="132"/>
                  </a:lnTo>
                  <a:lnTo>
                    <a:pt x="300" y="13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6"/>
            <p:cNvSpPr>
              <a:spLocks/>
            </p:cNvSpPr>
            <p:nvPr userDrawn="1"/>
          </p:nvSpPr>
          <p:spPr bwMode="auto">
            <a:xfrm>
              <a:off x="2898775" y="4948238"/>
              <a:ext cx="1060450" cy="542925"/>
            </a:xfrm>
            <a:custGeom>
              <a:avLst/>
              <a:gdLst/>
              <a:ahLst/>
              <a:cxnLst>
                <a:cxn ang="0">
                  <a:pos x="422" y="176"/>
                </a:cxn>
                <a:cxn ang="0">
                  <a:pos x="422" y="176"/>
                </a:cxn>
                <a:cxn ang="0">
                  <a:pos x="370" y="202"/>
                </a:cxn>
                <a:cxn ang="0">
                  <a:pos x="312" y="230"/>
                </a:cxn>
                <a:cxn ang="0">
                  <a:pos x="250" y="254"/>
                </a:cxn>
                <a:cxn ang="0">
                  <a:pos x="188" y="278"/>
                </a:cxn>
                <a:cxn ang="0">
                  <a:pos x="130" y="300"/>
                </a:cxn>
                <a:cxn ang="0">
                  <a:pos x="76" y="318"/>
                </a:cxn>
                <a:cxn ang="0">
                  <a:pos x="32" y="332"/>
                </a:cxn>
                <a:cxn ang="0">
                  <a:pos x="0" y="342"/>
                </a:cxn>
                <a:cxn ang="0">
                  <a:pos x="0" y="342"/>
                </a:cxn>
                <a:cxn ang="0">
                  <a:pos x="152" y="342"/>
                </a:cxn>
                <a:cxn ang="0">
                  <a:pos x="152" y="342"/>
                </a:cxn>
                <a:cxn ang="0">
                  <a:pos x="154" y="340"/>
                </a:cxn>
                <a:cxn ang="0">
                  <a:pos x="154" y="340"/>
                </a:cxn>
                <a:cxn ang="0">
                  <a:pos x="210" y="328"/>
                </a:cxn>
                <a:cxn ang="0">
                  <a:pos x="276" y="312"/>
                </a:cxn>
                <a:cxn ang="0">
                  <a:pos x="314" y="300"/>
                </a:cxn>
                <a:cxn ang="0">
                  <a:pos x="354" y="286"/>
                </a:cxn>
                <a:cxn ang="0">
                  <a:pos x="400" y="268"/>
                </a:cxn>
                <a:cxn ang="0">
                  <a:pos x="452" y="248"/>
                </a:cxn>
                <a:cxn ang="0">
                  <a:pos x="452" y="248"/>
                </a:cxn>
                <a:cxn ang="0">
                  <a:pos x="490" y="230"/>
                </a:cxn>
                <a:cxn ang="0">
                  <a:pos x="526" y="210"/>
                </a:cxn>
                <a:cxn ang="0">
                  <a:pos x="562" y="190"/>
                </a:cxn>
                <a:cxn ang="0">
                  <a:pos x="592" y="170"/>
                </a:cxn>
                <a:cxn ang="0">
                  <a:pos x="642" y="136"/>
                </a:cxn>
                <a:cxn ang="0">
                  <a:pos x="668" y="116"/>
                </a:cxn>
                <a:cxn ang="0">
                  <a:pos x="668" y="116"/>
                </a:cxn>
                <a:cxn ang="0">
                  <a:pos x="668" y="116"/>
                </a:cxn>
                <a:cxn ang="0">
                  <a:pos x="668" y="0"/>
                </a:cxn>
                <a:cxn ang="0">
                  <a:pos x="668" y="0"/>
                </a:cxn>
                <a:cxn ang="0">
                  <a:pos x="628" y="36"/>
                </a:cxn>
                <a:cxn ang="0">
                  <a:pos x="576" y="76"/>
                </a:cxn>
                <a:cxn ang="0">
                  <a:pos x="546" y="98"/>
                </a:cxn>
                <a:cxn ang="0">
                  <a:pos x="510" y="124"/>
                </a:cxn>
                <a:cxn ang="0">
                  <a:pos x="470" y="148"/>
                </a:cxn>
                <a:cxn ang="0">
                  <a:pos x="422" y="176"/>
                </a:cxn>
                <a:cxn ang="0">
                  <a:pos x="422" y="176"/>
                </a:cxn>
              </a:cxnLst>
              <a:rect l="0" t="0" r="r" b="b"/>
              <a:pathLst>
                <a:path w="668" h="342">
                  <a:moveTo>
                    <a:pt x="422" y="176"/>
                  </a:moveTo>
                  <a:lnTo>
                    <a:pt x="422" y="176"/>
                  </a:lnTo>
                  <a:lnTo>
                    <a:pt x="370" y="202"/>
                  </a:lnTo>
                  <a:lnTo>
                    <a:pt x="312" y="230"/>
                  </a:lnTo>
                  <a:lnTo>
                    <a:pt x="250" y="254"/>
                  </a:lnTo>
                  <a:lnTo>
                    <a:pt x="188" y="278"/>
                  </a:lnTo>
                  <a:lnTo>
                    <a:pt x="130" y="300"/>
                  </a:lnTo>
                  <a:lnTo>
                    <a:pt x="76" y="318"/>
                  </a:lnTo>
                  <a:lnTo>
                    <a:pt x="32" y="332"/>
                  </a:lnTo>
                  <a:lnTo>
                    <a:pt x="0" y="342"/>
                  </a:lnTo>
                  <a:lnTo>
                    <a:pt x="0" y="342"/>
                  </a:lnTo>
                  <a:lnTo>
                    <a:pt x="152" y="342"/>
                  </a:lnTo>
                  <a:lnTo>
                    <a:pt x="152" y="342"/>
                  </a:lnTo>
                  <a:lnTo>
                    <a:pt x="154" y="340"/>
                  </a:lnTo>
                  <a:lnTo>
                    <a:pt x="154" y="340"/>
                  </a:lnTo>
                  <a:lnTo>
                    <a:pt x="210" y="328"/>
                  </a:lnTo>
                  <a:lnTo>
                    <a:pt x="276" y="312"/>
                  </a:lnTo>
                  <a:lnTo>
                    <a:pt x="314" y="300"/>
                  </a:lnTo>
                  <a:lnTo>
                    <a:pt x="354" y="286"/>
                  </a:lnTo>
                  <a:lnTo>
                    <a:pt x="400" y="268"/>
                  </a:lnTo>
                  <a:lnTo>
                    <a:pt x="452" y="248"/>
                  </a:lnTo>
                  <a:lnTo>
                    <a:pt x="452" y="248"/>
                  </a:lnTo>
                  <a:lnTo>
                    <a:pt x="490" y="230"/>
                  </a:lnTo>
                  <a:lnTo>
                    <a:pt x="526" y="210"/>
                  </a:lnTo>
                  <a:lnTo>
                    <a:pt x="562" y="190"/>
                  </a:lnTo>
                  <a:lnTo>
                    <a:pt x="592" y="170"/>
                  </a:lnTo>
                  <a:lnTo>
                    <a:pt x="642" y="136"/>
                  </a:lnTo>
                  <a:lnTo>
                    <a:pt x="668" y="116"/>
                  </a:lnTo>
                  <a:lnTo>
                    <a:pt x="668" y="116"/>
                  </a:lnTo>
                  <a:lnTo>
                    <a:pt x="668" y="116"/>
                  </a:lnTo>
                  <a:lnTo>
                    <a:pt x="668" y="0"/>
                  </a:lnTo>
                  <a:lnTo>
                    <a:pt x="668" y="0"/>
                  </a:lnTo>
                  <a:lnTo>
                    <a:pt x="628" y="36"/>
                  </a:lnTo>
                  <a:lnTo>
                    <a:pt x="576" y="76"/>
                  </a:lnTo>
                  <a:lnTo>
                    <a:pt x="546" y="98"/>
                  </a:lnTo>
                  <a:lnTo>
                    <a:pt x="510" y="124"/>
                  </a:lnTo>
                  <a:lnTo>
                    <a:pt x="470" y="148"/>
                  </a:lnTo>
                  <a:lnTo>
                    <a:pt x="422" y="176"/>
                  </a:lnTo>
                  <a:lnTo>
                    <a:pt x="422" y="176"/>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2" name="Espace réservé du contenu 2"/>
          <p:cNvSpPr>
            <a:spLocks noGrp="1"/>
          </p:cNvSpPr>
          <p:nvPr>
            <p:ph idx="13"/>
          </p:nvPr>
        </p:nvSpPr>
        <p:spPr>
          <a:xfrm>
            <a:off x="187325" y="900000"/>
            <a:ext cx="2880000" cy="5404445"/>
          </a:xfrm>
        </p:spPr>
        <p:txBody>
          <a:bodyPr lIns="36000" rIns="0"/>
          <a:lstStyle>
            <a:lvl1pPr marL="0" indent="-180000">
              <a:defRPr sz="1800"/>
            </a:lvl1pPr>
            <a:lvl2pPr marL="0" indent="-180000">
              <a:defRPr sz="1600"/>
            </a:lvl2pPr>
            <a:lvl3pPr marL="0" indent="-108000">
              <a:defRPr sz="1400"/>
            </a:lvl3pPr>
            <a:lvl4pPr marL="0" indent="-108000">
              <a:defRPr sz="1200"/>
            </a:lvl4pPr>
            <a:lvl5pPr marL="0" indent="-108000">
              <a:defRPr sz="12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2"/>
          <p:cNvSpPr>
            <a:spLocks noGrp="1"/>
          </p:cNvSpPr>
          <p:nvPr>
            <p:ph idx="14"/>
          </p:nvPr>
        </p:nvSpPr>
        <p:spPr>
          <a:xfrm>
            <a:off x="3186000" y="3725658"/>
            <a:ext cx="6552000" cy="2232000"/>
          </a:xfrm>
        </p:spPr>
        <p:txBody>
          <a:bodyPr lIns="36000" rIns="0"/>
          <a:lstStyle>
            <a:lvl1pPr marL="0">
              <a:defRPr lang="fr-FR" sz="1800" kern="1200" dirty="0" smtClean="0">
                <a:solidFill>
                  <a:schemeClr val="tx1"/>
                </a:solidFill>
                <a:latin typeface="+mn-lt"/>
                <a:ea typeface="+mn-ea"/>
                <a:cs typeface="+mn-cs"/>
              </a:defRPr>
            </a:lvl1pPr>
            <a:lvl2pPr marL="0">
              <a:defRPr lang="fr-FR" sz="1600" kern="1200" dirty="0" smtClean="0">
                <a:solidFill>
                  <a:schemeClr val="bg1">
                    <a:lumMod val="50000"/>
                  </a:schemeClr>
                </a:solidFill>
                <a:latin typeface="+mn-lt"/>
                <a:ea typeface="+mn-ea"/>
                <a:cs typeface="+mn-cs"/>
              </a:defRPr>
            </a:lvl2pPr>
            <a:lvl3pPr marL="0">
              <a:defRPr lang="fr-FR" sz="1400" kern="1200" dirty="0" smtClean="0">
                <a:solidFill>
                  <a:schemeClr val="bg1">
                    <a:lumMod val="50000"/>
                  </a:schemeClr>
                </a:solidFill>
                <a:latin typeface="+mn-lt"/>
                <a:ea typeface="+mn-ea"/>
                <a:cs typeface="+mn-cs"/>
              </a:defRPr>
            </a:lvl3pPr>
            <a:lvl4pPr marL="0">
              <a:defRPr sz="1200"/>
            </a:lvl4pPr>
            <a:lvl5pPr marL="0">
              <a:defRPr sz="1200"/>
            </a:lvl5pPr>
            <a:lvl6pPr>
              <a:defRPr sz="2000"/>
            </a:lvl6pPr>
            <a:lvl7pPr>
              <a:defRPr sz="2000"/>
            </a:lvl7pPr>
            <a:lvl8pPr>
              <a:defRPr sz="2000"/>
            </a:lvl8pPr>
            <a:lvl9pPr>
              <a:defRPr sz="2000"/>
            </a:lvl9pPr>
          </a:lstStyle>
          <a:p>
            <a:pPr marL="0" lvl="0" indent="-180000" algn="just" defTabSz="914400" rtl="0" eaLnBrk="1" latinLnBrk="0" hangingPunct="1">
              <a:lnSpc>
                <a:spcPct val="110000"/>
              </a:lnSpc>
              <a:spcBef>
                <a:spcPct val="20000"/>
              </a:spcBef>
              <a:buSzPct val="110000"/>
              <a:buFont typeface="Arial" pitchFamily="34" charset="0"/>
              <a:buChar char="•"/>
            </a:pPr>
            <a:r>
              <a:rPr lang="fr-FR" dirty="0"/>
              <a:t>Cliquez pour modifier les styles du texte du masque</a:t>
            </a:r>
          </a:p>
          <a:p>
            <a:pPr marL="0" lvl="1" indent="-180000" algn="just" defTabSz="914400" rtl="0" eaLnBrk="1" latinLnBrk="0" hangingPunct="1">
              <a:lnSpc>
                <a:spcPct val="110000"/>
              </a:lnSpc>
              <a:spcBef>
                <a:spcPct val="20000"/>
              </a:spcBef>
              <a:buSzPct val="90000"/>
              <a:buFont typeface="Courier New" pitchFamily="49" charset="0"/>
              <a:buChar char="o"/>
            </a:pPr>
            <a:r>
              <a:rPr lang="fr-FR" dirty="0"/>
              <a:t>Deuxième niveau</a:t>
            </a:r>
          </a:p>
          <a:p>
            <a:pPr marL="0" lvl="2" indent="-144000" algn="just" defTabSz="914400" rtl="0" eaLnBrk="1" latinLnBrk="0" hangingPunct="1">
              <a:lnSpc>
                <a:spcPct val="110000"/>
              </a:lnSpc>
              <a:spcBef>
                <a:spcPct val="20000"/>
              </a:spcBef>
              <a:buSzPct val="110000"/>
              <a:buFont typeface="Arial" pitchFamily="34" charset="0"/>
              <a:buChar char="•"/>
            </a:pPr>
            <a:r>
              <a:rPr lang="fr-FR" dirty="0"/>
              <a:t>Troisième niveau</a:t>
            </a:r>
          </a:p>
          <a:p>
            <a:pPr lvl="3"/>
            <a:r>
              <a:rPr lang="fr-FR" dirty="0"/>
              <a:t>Quatrième niveau</a:t>
            </a:r>
          </a:p>
          <a:p>
            <a:pPr lvl="4"/>
            <a:r>
              <a:rPr lang="fr-FR" dirty="0"/>
              <a:t>Cinquième niveau</a:t>
            </a:r>
          </a:p>
        </p:txBody>
      </p:sp>
      <p:sp>
        <p:nvSpPr>
          <p:cNvPr id="14" name="Espace réservé du texte 3"/>
          <p:cNvSpPr>
            <a:spLocks noGrp="1"/>
          </p:cNvSpPr>
          <p:nvPr>
            <p:ph type="body" sz="half" idx="15"/>
          </p:nvPr>
        </p:nvSpPr>
        <p:spPr>
          <a:xfrm>
            <a:off x="3186000" y="5962499"/>
            <a:ext cx="6552000" cy="320900"/>
          </a:xfrm>
        </p:spPr>
        <p:txBody>
          <a:bodyPr lIns="0" tIns="0" rIns="0" bIns="0" anchor="ctr" anchorCtr="0"/>
          <a:lstStyle>
            <a:lvl1pPr marL="0" indent="0">
              <a:lnSpc>
                <a:spcPts val="12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pic>
        <p:nvPicPr>
          <p:cNvPr id="16" name="Image 15">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72000" y="1620000"/>
            <a:ext cx="4320000" cy="3600000"/>
          </a:xfrm>
          <a:prstGeom prst="rect">
            <a:avLst/>
          </a:prstGeom>
        </p:spPr>
        <p:txBody>
          <a:bodyPr lIns="0" tIns="0" rIns="0" bIns="0" anchor="ctr" anchorCtr="0"/>
          <a:lstStyle>
            <a:lvl1pPr marL="0" indent="0" algn="l">
              <a:lnSpc>
                <a:spcPct val="100000"/>
              </a:lnSpc>
              <a:spcBef>
                <a:spcPts val="0"/>
              </a:spcBef>
              <a:spcAft>
                <a:spcPts val="600"/>
              </a:spcAft>
              <a:buNone/>
              <a:defRPr sz="14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cxnSp>
        <p:nvCxnSpPr>
          <p:cNvPr id="10" name="Connecteur droit 9">
            <a:extLst>
              <a:ext uri="{FF2B5EF4-FFF2-40B4-BE49-F238E27FC236}">
                <a16:creationId xmlns:a16="http://schemas.microsoft.com/office/drawing/2014/main" id="{683959FF-74CE-4ACD-AFF8-B567C92933CC}"/>
              </a:ext>
            </a:extLst>
          </p:cNvPr>
          <p:cNvCxnSpPr>
            <a:cxnSpLocks/>
          </p:cNvCxnSpPr>
          <p:nvPr userDrawn="1"/>
        </p:nvCxnSpPr>
        <p:spPr>
          <a:xfrm>
            <a:off x="442864" y="836712"/>
            <a:ext cx="830169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F4A9FAE-A6B9-477F-B747-A0DA674B6DF6}"/>
              </a:ext>
            </a:extLst>
          </p:cNvPr>
          <p:cNvCxnSpPr>
            <a:cxnSpLocks/>
          </p:cNvCxnSpPr>
          <p:nvPr userDrawn="1"/>
        </p:nvCxnSpPr>
        <p:spPr>
          <a:xfrm flipV="1">
            <a:off x="442864" y="916724"/>
            <a:ext cx="0" cy="54646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4A1714D7-B6EA-4330-AACA-091BDAF44988}"/>
              </a:ext>
            </a:extLst>
          </p:cNvPr>
          <p:cNvSpPr/>
          <p:nvPr userDrawn="1"/>
        </p:nvSpPr>
        <p:spPr>
          <a:xfrm>
            <a:off x="362854" y="756702"/>
            <a:ext cx="160020" cy="1600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Tree>
    <p:extLst>
      <p:ext uri="{BB962C8B-B14F-4D97-AF65-F5344CB8AC3E}">
        <p14:creationId xmlns:p14="http://schemas.microsoft.com/office/powerpoint/2010/main" val="276985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Espace réservé du numéro de diapositive 5"/>
          <p:cNvSpPr>
            <a:spLocks noGrp="1"/>
          </p:cNvSpPr>
          <p:nvPr>
            <p:ph type="sldNum" sz="quarter" idx="4"/>
          </p:nvPr>
        </p:nvSpPr>
        <p:spPr>
          <a:xfrm>
            <a:off x="9243477" y="6495869"/>
            <a:ext cx="673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6C2E9-B76C-4573-8DE1-8A5E4DD7F8C6}" type="slidenum">
              <a:rPr lang="fr-FR" smtClean="0"/>
              <a:pPr/>
              <a:t>‹N°›</a:t>
            </a:fld>
            <a:endParaRPr lang="fr-FR" dirty="0"/>
          </a:p>
        </p:txBody>
      </p:sp>
    </p:spTree>
    <p:extLst>
      <p:ext uri="{BB962C8B-B14F-4D97-AF65-F5344CB8AC3E}">
        <p14:creationId xmlns:p14="http://schemas.microsoft.com/office/powerpoint/2010/main" val="204318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80000" y="6480000"/>
            <a:ext cx="576000" cy="216000"/>
          </a:xfrm>
        </p:spPr>
        <p:txBody>
          <a:bodyPr lIns="0" tIns="0" rIns="0" bIns="0" anchor="t" anchorCtr="0"/>
          <a:lstStyle>
            <a:lvl1pPr algn="l">
              <a:lnSpc>
                <a:spcPts val="900"/>
              </a:lnSpc>
              <a:defRPr/>
            </a:lvl1pPr>
          </a:lstStyle>
          <a:p>
            <a:r>
              <a:rPr lang="fr-FR"/>
              <a:t>Date</a:t>
            </a:r>
            <a:endParaRPr lang="fr-FR" dirty="0"/>
          </a:p>
        </p:txBody>
      </p:sp>
      <p:sp>
        <p:nvSpPr>
          <p:cNvPr id="2" name="Titre 1"/>
          <p:cNvSpPr>
            <a:spLocks noGrp="1"/>
          </p:cNvSpPr>
          <p:nvPr>
            <p:ph type="title"/>
          </p:nvPr>
        </p:nvSpPr>
        <p:spPr/>
        <p:txBody>
          <a:bodyPr/>
          <a:lstStyle>
            <a:lvl1pPr>
              <a:defRPr>
                <a:solidFill>
                  <a:schemeClr val="tx1">
                    <a:lumMod val="50000"/>
                    <a:lumOff val="50000"/>
                  </a:schemeClr>
                </a:solidFill>
              </a:defRPr>
            </a:lvl1pPr>
          </a:lstStyle>
          <a:p>
            <a:r>
              <a:rPr lang="fr-FR" dirty="0"/>
              <a:t>Cliquez pour modifier le style du titre</a:t>
            </a:r>
          </a:p>
        </p:txBody>
      </p:sp>
      <p:sp>
        <p:nvSpPr>
          <p:cNvPr id="3" name="Espace réservé du contenu 2"/>
          <p:cNvSpPr>
            <a:spLocks noGrp="1"/>
          </p:cNvSpPr>
          <p:nvPr>
            <p:ph idx="1"/>
          </p:nvPr>
        </p:nvSpPr>
        <p:spPr>
          <a:xfrm>
            <a:off x="180000" y="900000"/>
            <a:ext cx="9576000" cy="5400000"/>
          </a:xfrm>
        </p:spPr>
        <p:txBody>
          <a:bodyPr>
            <a:noAutofit/>
          </a:bodyPr>
          <a:lstStyle>
            <a:lvl1pPr>
              <a:defRPr sz="18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9504000" y="6624000"/>
            <a:ext cx="396000" cy="180000"/>
          </a:xfrm>
        </p:spPr>
        <p:txBody>
          <a:bodyPr/>
          <a:lstStyle>
            <a:lvl1pPr algn="ctr">
              <a:defRPr>
                <a:solidFill>
                  <a:schemeClr val="tx1">
                    <a:lumMod val="50000"/>
                    <a:lumOff val="50000"/>
                  </a:schemeClr>
                </a:solidFill>
              </a:defRPr>
            </a:lvl1pPr>
          </a:lstStyle>
          <a:p>
            <a:fld id="{B352F7E0-EA37-4E6C-905D-5387D5601DFD}" type="slidenum">
              <a:rPr lang="fr-FR" smtClean="0"/>
              <a:pPr/>
              <a:t>‹N°›</a:t>
            </a:fld>
            <a:endParaRPr lang="fr-FR" dirty="0"/>
          </a:p>
        </p:txBody>
      </p:sp>
      <p:pic>
        <p:nvPicPr>
          <p:cNvPr id="11" name="Image 10">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cxnSp>
        <p:nvCxnSpPr>
          <p:cNvPr id="13" name="Connecteur droit 12">
            <a:extLst>
              <a:ext uri="{FF2B5EF4-FFF2-40B4-BE49-F238E27FC236}">
                <a16:creationId xmlns:a16="http://schemas.microsoft.com/office/drawing/2014/main" id="{683959FF-74CE-4ACD-AFF8-B567C92933CC}"/>
              </a:ext>
            </a:extLst>
          </p:cNvPr>
          <p:cNvCxnSpPr>
            <a:cxnSpLocks/>
          </p:cNvCxnSpPr>
          <p:nvPr userDrawn="1"/>
        </p:nvCxnSpPr>
        <p:spPr>
          <a:xfrm>
            <a:off x="442864" y="836712"/>
            <a:ext cx="830169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2F4A9FAE-A6B9-477F-B747-A0DA674B6DF6}"/>
              </a:ext>
            </a:extLst>
          </p:cNvPr>
          <p:cNvCxnSpPr>
            <a:cxnSpLocks/>
          </p:cNvCxnSpPr>
          <p:nvPr userDrawn="1"/>
        </p:nvCxnSpPr>
        <p:spPr>
          <a:xfrm flipV="1">
            <a:off x="442864" y="916724"/>
            <a:ext cx="0" cy="54646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4A1714D7-B6EA-4330-AACA-091BDAF44988}"/>
              </a:ext>
            </a:extLst>
          </p:cNvPr>
          <p:cNvSpPr/>
          <p:nvPr userDrawn="1"/>
        </p:nvSpPr>
        <p:spPr>
          <a:xfrm>
            <a:off x="362854" y="756702"/>
            <a:ext cx="160020" cy="1600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pic>
        <p:nvPicPr>
          <p:cNvPr id="10" name="Image 9">
            <a:extLst>
              <a:ext uri="{FF2B5EF4-FFF2-40B4-BE49-F238E27FC236}">
                <a16:creationId xmlns:a16="http://schemas.microsoft.com/office/drawing/2014/main" id="{99489E7F-D39B-4A5D-9689-579DD18ECF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0573" y="85020"/>
            <a:ext cx="685427" cy="6854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72000" y="1620000"/>
            <a:ext cx="4320000" cy="3600000"/>
          </a:xfrm>
        </p:spPr>
        <p:txBody>
          <a:bodyPr lIns="0" tIns="0" rIns="0" bIns="0" anchor="ctr" anchorCtr="0"/>
          <a:lstStyle>
            <a:lvl1pPr marL="0" indent="0" algn="l">
              <a:lnSpc>
                <a:spcPct val="100000"/>
              </a:lnSpc>
              <a:spcBef>
                <a:spcPts val="0"/>
              </a:spcBef>
              <a:spcAft>
                <a:spcPts val="600"/>
              </a:spcAft>
              <a:buNone/>
              <a:defRPr sz="14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lvl1pPr>
              <a:defRPr>
                <a:solidFill>
                  <a:schemeClr val="bg1"/>
                </a:solidFill>
              </a:defRPr>
            </a:lvl1pPr>
          </a:lstStyle>
          <a:p>
            <a:r>
              <a:rPr lang="fr-FR"/>
              <a:t>Date</a:t>
            </a:r>
            <a:endParaRPr lang="fr-FR" dirty="0"/>
          </a:p>
        </p:txBody>
      </p:sp>
      <p:sp>
        <p:nvSpPr>
          <p:cNvPr id="5" name="Espace réservé du pied de page 4"/>
          <p:cNvSpPr>
            <a:spLocks noGrp="1"/>
          </p:cNvSpPr>
          <p:nvPr>
            <p:ph type="ftr" sz="quarter" idx="11"/>
          </p:nvPr>
        </p:nvSpPr>
        <p:spPr>
          <a:xfrm>
            <a:off x="1548000" y="6372000"/>
            <a:ext cx="7200000" cy="432000"/>
          </a:xfrm>
          <a:prstGeom prst="rect">
            <a:avLst/>
          </a:prstGeom>
        </p:spPr>
        <p:txBody>
          <a:bodyPr/>
          <a:lstStyle>
            <a:lvl1pPr>
              <a:defRPr>
                <a:solidFill>
                  <a:schemeClr val="bg1"/>
                </a:solidFill>
              </a:defRPr>
            </a:lvl1pPr>
          </a:lstStyle>
          <a:p>
            <a:r>
              <a:rPr lang="fr-FR"/>
              <a:t>MV2 Etude Mobilités des Isérois V2 sept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352F7E0-EA37-4E6C-905D-5387D5601DFD}" type="slidenum">
              <a:rPr lang="fr-FR" smtClean="0"/>
              <a:pPr/>
              <a:t>‹N°›</a:t>
            </a:fld>
            <a:endParaRPr lang="fr-FR" dirty="0"/>
          </a:p>
        </p:txBody>
      </p:sp>
      <p:sp>
        <p:nvSpPr>
          <p:cNvPr id="10" name="Espace réservé pour une image  14"/>
          <p:cNvSpPr>
            <a:spLocks noGrp="1" noChangeAspect="1"/>
          </p:cNvSpPr>
          <p:nvPr>
            <p:ph type="pic" sz="quarter" idx="14"/>
          </p:nvPr>
        </p:nvSpPr>
        <p:spPr bwMode="auto">
          <a:xfrm>
            <a:off x="6946454" y="1683172"/>
            <a:ext cx="2969360" cy="4321291"/>
          </a:xfrm>
          <a:custGeom>
            <a:avLst/>
            <a:gdLst>
              <a:gd name="connsiteX0" fmla="*/ 0 w 4312592"/>
              <a:gd name="connsiteY0" fmla="*/ 2160586 h 4321171"/>
              <a:gd name="connsiteX1" fmla="*/ 2156296 w 4312592"/>
              <a:gd name="connsiteY1" fmla="*/ 0 h 4321171"/>
              <a:gd name="connsiteX2" fmla="*/ 4312592 w 4312592"/>
              <a:gd name="connsiteY2" fmla="*/ 2160586 h 4321171"/>
              <a:gd name="connsiteX3" fmla="*/ 2156296 w 4312592"/>
              <a:gd name="connsiteY3" fmla="*/ 4321172 h 4321171"/>
              <a:gd name="connsiteX4" fmla="*/ 0 w 4312592"/>
              <a:gd name="connsiteY4" fmla="*/ 2160586 h 4321171"/>
              <a:gd name="connsiteX0" fmla="*/ 0 w 4323743"/>
              <a:gd name="connsiteY0" fmla="*/ 2353212 h 4513798"/>
              <a:gd name="connsiteX1" fmla="*/ 2156296 w 4323743"/>
              <a:gd name="connsiteY1" fmla="*/ 192626 h 4513798"/>
              <a:gd name="connsiteX2" fmla="*/ 2964601 w 4323743"/>
              <a:gd name="connsiteY2" fmla="*/ 349805 h 4513798"/>
              <a:gd name="connsiteX3" fmla="*/ 4312592 w 4323743"/>
              <a:gd name="connsiteY3" fmla="*/ 2353212 h 4513798"/>
              <a:gd name="connsiteX4" fmla="*/ 2156296 w 4323743"/>
              <a:gd name="connsiteY4" fmla="*/ 4513798 h 4513798"/>
              <a:gd name="connsiteX5" fmla="*/ 0 w 4323743"/>
              <a:gd name="connsiteY5" fmla="*/ 2353212 h 4513798"/>
              <a:gd name="connsiteX0" fmla="*/ 0 w 4323743"/>
              <a:gd name="connsiteY0" fmla="*/ 2296105 h 4456691"/>
              <a:gd name="connsiteX1" fmla="*/ 2156296 w 4323743"/>
              <a:gd name="connsiteY1" fmla="*/ 135519 h 4456691"/>
              <a:gd name="connsiteX2" fmla="*/ 2964601 w 4323743"/>
              <a:gd name="connsiteY2" fmla="*/ 292698 h 4456691"/>
              <a:gd name="connsiteX3" fmla="*/ 4312592 w 4323743"/>
              <a:gd name="connsiteY3" fmla="*/ 2296105 h 4456691"/>
              <a:gd name="connsiteX4" fmla="*/ 2156296 w 4323743"/>
              <a:gd name="connsiteY4" fmla="*/ 4456691 h 4456691"/>
              <a:gd name="connsiteX5" fmla="*/ 0 w 4323743"/>
              <a:gd name="connsiteY5" fmla="*/ 2296105 h 4456691"/>
              <a:gd name="connsiteX0" fmla="*/ 0 w 4322444"/>
              <a:gd name="connsiteY0" fmla="*/ 2296105 h 4456691"/>
              <a:gd name="connsiteX1" fmla="*/ 2156296 w 4322444"/>
              <a:gd name="connsiteY1" fmla="*/ 135519 h 4456691"/>
              <a:gd name="connsiteX2" fmla="*/ 2964601 w 4322444"/>
              <a:gd name="connsiteY2" fmla="*/ 292698 h 4456691"/>
              <a:gd name="connsiteX3" fmla="*/ 4312592 w 4322444"/>
              <a:gd name="connsiteY3" fmla="*/ 2296105 h 4456691"/>
              <a:gd name="connsiteX4" fmla="*/ 2156296 w 4322444"/>
              <a:gd name="connsiteY4" fmla="*/ 4456691 h 4456691"/>
              <a:gd name="connsiteX5" fmla="*/ 0 w 4322444"/>
              <a:gd name="connsiteY5" fmla="*/ 2296105 h 4456691"/>
              <a:gd name="connsiteX0" fmla="*/ 0 w 4322179"/>
              <a:gd name="connsiteY0" fmla="*/ 2296105 h 4456691"/>
              <a:gd name="connsiteX1" fmla="*/ 2156296 w 4322179"/>
              <a:gd name="connsiteY1" fmla="*/ 135519 h 4456691"/>
              <a:gd name="connsiteX2" fmla="*/ 2964601 w 4322179"/>
              <a:gd name="connsiteY2" fmla="*/ 292698 h 4456691"/>
              <a:gd name="connsiteX3" fmla="*/ 4312592 w 4322179"/>
              <a:gd name="connsiteY3" fmla="*/ 2296105 h 4456691"/>
              <a:gd name="connsiteX4" fmla="*/ 2156296 w 4322179"/>
              <a:gd name="connsiteY4" fmla="*/ 4456691 h 4456691"/>
              <a:gd name="connsiteX5" fmla="*/ 0 w 4322179"/>
              <a:gd name="connsiteY5" fmla="*/ 2296105 h 4456691"/>
              <a:gd name="connsiteX0" fmla="*/ 0 w 4321220"/>
              <a:gd name="connsiteY0" fmla="*/ 2296105 h 4456691"/>
              <a:gd name="connsiteX1" fmla="*/ 2156296 w 4321220"/>
              <a:gd name="connsiteY1" fmla="*/ 135519 h 4456691"/>
              <a:gd name="connsiteX2" fmla="*/ 2964601 w 4321220"/>
              <a:gd name="connsiteY2" fmla="*/ 292698 h 4456691"/>
              <a:gd name="connsiteX3" fmla="*/ 4312592 w 4321220"/>
              <a:gd name="connsiteY3" fmla="*/ 2296105 h 4456691"/>
              <a:gd name="connsiteX4" fmla="*/ 2156296 w 4321220"/>
              <a:gd name="connsiteY4" fmla="*/ 4456691 h 4456691"/>
              <a:gd name="connsiteX5" fmla="*/ 0 w 4321220"/>
              <a:gd name="connsiteY5" fmla="*/ 2296105 h 4456691"/>
              <a:gd name="connsiteX0" fmla="*/ 0 w 4321220"/>
              <a:gd name="connsiteY0" fmla="*/ 2296105 h 4619467"/>
              <a:gd name="connsiteX1" fmla="*/ 2156296 w 4321220"/>
              <a:gd name="connsiteY1" fmla="*/ 135519 h 4619467"/>
              <a:gd name="connsiteX2" fmla="*/ 2964601 w 4321220"/>
              <a:gd name="connsiteY2" fmla="*/ 292698 h 4619467"/>
              <a:gd name="connsiteX3" fmla="*/ 4312592 w 4321220"/>
              <a:gd name="connsiteY3" fmla="*/ 2296105 h 4619467"/>
              <a:gd name="connsiteX4" fmla="*/ 2960268 w 4321220"/>
              <a:gd name="connsiteY4" fmla="*/ 4223317 h 4619467"/>
              <a:gd name="connsiteX5" fmla="*/ 2156296 w 4321220"/>
              <a:gd name="connsiteY5" fmla="*/ 4456691 h 4619467"/>
              <a:gd name="connsiteX6" fmla="*/ 0 w 4321220"/>
              <a:gd name="connsiteY6" fmla="*/ 2296105 h 4619467"/>
              <a:gd name="connsiteX0" fmla="*/ 0 w 4321220"/>
              <a:gd name="connsiteY0" fmla="*/ 2296105 h 4619467"/>
              <a:gd name="connsiteX1" fmla="*/ 2156296 w 4321220"/>
              <a:gd name="connsiteY1" fmla="*/ 135519 h 4619467"/>
              <a:gd name="connsiteX2" fmla="*/ 2964601 w 4321220"/>
              <a:gd name="connsiteY2" fmla="*/ 292698 h 4619467"/>
              <a:gd name="connsiteX3" fmla="*/ 4312592 w 4321220"/>
              <a:gd name="connsiteY3" fmla="*/ 2296105 h 4619467"/>
              <a:gd name="connsiteX4" fmla="*/ 2960268 w 4321220"/>
              <a:gd name="connsiteY4" fmla="*/ 4223317 h 4619467"/>
              <a:gd name="connsiteX5" fmla="*/ 2156296 w 4321220"/>
              <a:gd name="connsiteY5" fmla="*/ 4456691 h 4619467"/>
              <a:gd name="connsiteX6" fmla="*/ 0 w 4321220"/>
              <a:gd name="connsiteY6" fmla="*/ 2296105 h 4619467"/>
              <a:gd name="connsiteX0" fmla="*/ 0 w 4321220"/>
              <a:gd name="connsiteY0" fmla="*/ 2296105 h 4576385"/>
              <a:gd name="connsiteX1" fmla="*/ 2156296 w 4321220"/>
              <a:gd name="connsiteY1" fmla="*/ 135519 h 4576385"/>
              <a:gd name="connsiteX2" fmla="*/ 2964601 w 4321220"/>
              <a:gd name="connsiteY2" fmla="*/ 292698 h 4576385"/>
              <a:gd name="connsiteX3" fmla="*/ 4312592 w 4321220"/>
              <a:gd name="connsiteY3" fmla="*/ 2296105 h 4576385"/>
              <a:gd name="connsiteX4" fmla="*/ 2960268 w 4321220"/>
              <a:gd name="connsiteY4" fmla="*/ 4223317 h 4576385"/>
              <a:gd name="connsiteX5" fmla="*/ 2156296 w 4321220"/>
              <a:gd name="connsiteY5" fmla="*/ 4456691 h 4576385"/>
              <a:gd name="connsiteX6" fmla="*/ 0 w 4321220"/>
              <a:gd name="connsiteY6" fmla="*/ 2296105 h 4576385"/>
              <a:gd name="connsiteX0" fmla="*/ 0 w 4321220"/>
              <a:gd name="connsiteY0" fmla="*/ 2296105 h 4576385"/>
              <a:gd name="connsiteX1" fmla="*/ 2156296 w 4321220"/>
              <a:gd name="connsiteY1" fmla="*/ 135519 h 4576385"/>
              <a:gd name="connsiteX2" fmla="*/ 2964601 w 4321220"/>
              <a:gd name="connsiteY2" fmla="*/ 292698 h 4576385"/>
              <a:gd name="connsiteX3" fmla="*/ 4312592 w 4321220"/>
              <a:gd name="connsiteY3" fmla="*/ 2296105 h 4576385"/>
              <a:gd name="connsiteX4" fmla="*/ 2960268 w 4321220"/>
              <a:gd name="connsiteY4" fmla="*/ 4223317 h 4576385"/>
              <a:gd name="connsiteX5" fmla="*/ 2156296 w 4321220"/>
              <a:gd name="connsiteY5" fmla="*/ 4456691 h 4576385"/>
              <a:gd name="connsiteX6" fmla="*/ 0 w 4321220"/>
              <a:gd name="connsiteY6" fmla="*/ 2296105 h 4576385"/>
              <a:gd name="connsiteX0" fmla="*/ 0 w 4321220"/>
              <a:gd name="connsiteY0" fmla="*/ 2296105 h 4597674"/>
              <a:gd name="connsiteX1" fmla="*/ 2156296 w 4321220"/>
              <a:gd name="connsiteY1" fmla="*/ 135519 h 4597674"/>
              <a:gd name="connsiteX2" fmla="*/ 2964601 w 4321220"/>
              <a:gd name="connsiteY2" fmla="*/ 292698 h 4597674"/>
              <a:gd name="connsiteX3" fmla="*/ 4312592 w 4321220"/>
              <a:gd name="connsiteY3" fmla="*/ 2296105 h 4597674"/>
              <a:gd name="connsiteX4" fmla="*/ 2955935 w 4321220"/>
              <a:gd name="connsiteY4" fmla="*/ 4301323 h 4597674"/>
              <a:gd name="connsiteX5" fmla="*/ 2156296 w 4321220"/>
              <a:gd name="connsiteY5" fmla="*/ 4456691 h 4597674"/>
              <a:gd name="connsiteX6" fmla="*/ 0 w 4321220"/>
              <a:gd name="connsiteY6" fmla="*/ 2296105 h 4597674"/>
              <a:gd name="connsiteX0" fmla="*/ 0 w 4321220"/>
              <a:gd name="connsiteY0" fmla="*/ 2296105 h 4456809"/>
              <a:gd name="connsiteX1" fmla="*/ 2156296 w 4321220"/>
              <a:gd name="connsiteY1" fmla="*/ 135519 h 4456809"/>
              <a:gd name="connsiteX2" fmla="*/ 2964601 w 4321220"/>
              <a:gd name="connsiteY2" fmla="*/ 292698 h 4456809"/>
              <a:gd name="connsiteX3" fmla="*/ 4312592 w 4321220"/>
              <a:gd name="connsiteY3" fmla="*/ 2296105 h 4456809"/>
              <a:gd name="connsiteX4" fmla="*/ 2955935 w 4321220"/>
              <a:gd name="connsiteY4" fmla="*/ 4301323 h 4456809"/>
              <a:gd name="connsiteX5" fmla="*/ 2156296 w 4321220"/>
              <a:gd name="connsiteY5" fmla="*/ 4456691 h 4456809"/>
              <a:gd name="connsiteX6" fmla="*/ 0 w 4321220"/>
              <a:gd name="connsiteY6" fmla="*/ 2296105 h 4456809"/>
              <a:gd name="connsiteX0" fmla="*/ 0 w 4321220"/>
              <a:gd name="connsiteY0" fmla="*/ 2296105 h 4456809"/>
              <a:gd name="connsiteX1" fmla="*/ 2156296 w 4321220"/>
              <a:gd name="connsiteY1" fmla="*/ 135519 h 4456809"/>
              <a:gd name="connsiteX2" fmla="*/ 2964601 w 4321220"/>
              <a:gd name="connsiteY2" fmla="*/ 292698 h 4456809"/>
              <a:gd name="connsiteX3" fmla="*/ 4312592 w 4321220"/>
              <a:gd name="connsiteY3" fmla="*/ 2296105 h 4456809"/>
              <a:gd name="connsiteX4" fmla="*/ 2955935 w 4321220"/>
              <a:gd name="connsiteY4" fmla="*/ 4301323 h 4456809"/>
              <a:gd name="connsiteX5" fmla="*/ 2156296 w 4321220"/>
              <a:gd name="connsiteY5" fmla="*/ 4456691 h 4456809"/>
              <a:gd name="connsiteX6" fmla="*/ 0 w 4321220"/>
              <a:gd name="connsiteY6" fmla="*/ 2296105 h 4456809"/>
              <a:gd name="connsiteX0" fmla="*/ 0 w 4321220"/>
              <a:gd name="connsiteY0" fmla="*/ 2296105 h 4456809"/>
              <a:gd name="connsiteX1" fmla="*/ 2156296 w 4321220"/>
              <a:gd name="connsiteY1" fmla="*/ 135519 h 4456809"/>
              <a:gd name="connsiteX2" fmla="*/ 2964601 w 4321220"/>
              <a:gd name="connsiteY2" fmla="*/ 292698 h 4456809"/>
              <a:gd name="connsiteX3" fmla="*/ 4312592 w 4321220"/>
              <a:gd name="connsiteY3" fmla="*/ 2296105 h 4456809"/>
              <a:gd name="connsiteX4" fmla="*/ 2955935 w 4321220"/>
              <a:gd name="connsiteY4" fmla="*/ 4301323 h 4456809"/>
              <a:gd name="connsiteX5" fmla="*/ 2156296 w 4321220"/>
              <a:gd name="connsiteY5" fmla="*/ 4456691 h 4456809"/>
              <a:gd name="connsiteX6" fmla="*/ 0 w 4321220"/>
              <a:gd name="connsiteY6" fmla="*/ 2296105 h 4456809"/>
              <a:gd name="connsiteX0" fmla="*/ 0 w 4321220"/>
              <a:gd name="connsiteY0" fmla="*/ 2296105 h 4456809"/>
              <a:gd name="connsiteX1" fmla="*/ 2156296 w 4321220"/>
              <a:gd name="connsiteY1" fmla="*/ 135519 h 4456809"/>
              <a:gd name="connsiteX2" fmla="*/ 2964601 w 4321220"/>
              <a:gd name="connsiteY2" fmla="*/ 292698 h 4456809"/>
              <a:gd name="connsiteX3" fmla="*/ 4312592 w 4321220"/>
              <a:gd name="connsiteY3" fmla="*/ 2296105 h 4456809"/>
              <a:gd name="connsiteX4" fmla="*/ 2955935 w 4321220"/>
              <a:gd name="connsiteY4" fmla="*/ 4301323 h 4456809"/>
              <a:gd name="connsiteX5" fmla="*/ 2156296 w 4321220"/>
              <a:gd name="connsiteY5" fmla="*/ 4456691 h 4456809"/>
              <a:gd name="connsiteX6" fmla="*/ 0 w 4321220"/>
              <a:gd name="connsiteY6" fmla="*/ 2296105 h 4456809"/>
              <a:gd name="connsiteX0" fmla="*/ 0 w 4321220"/>
              <a:gd name="connsiteY0" fmla="*/ 2296105 h 4456809"/>
              <a:gd name="connsiteX1" fmla="*/ 2156296 w 4321220"/>
              <a:gd name="connsiteY1" fmla="*/ 135519 h 4456809"/>
              <a:gd name="connsiteX2" fmla="*/ 2964601 w 4321220"/>
              <a:gd name="connsiteY2" fmla="*/ 292698 h 4456809"/>
              <a:gd name="connsiteX3" fmla="*/ 4312592 w 4321220"/>
              <a:gd name="connsiteY3" fmla="*/ 2296105 h 4456809"/>
              <a:gd name="connsiteX4" fmla="*/ 2955935 w 4321220"/>
              <a:gd name="connsiteY4" fmla="*/ 4301323 h 4456809"/>
              <a:gd name="connsiteX5" fmla="*/ 2156296 w 4321220"/>
              <a:gd name="connsiteY5" fmla="*/ 4456691 h 4456809"/>
              <a:gd name="connsiteX6" fmla="*/ 0 w 4321220"/>
              <a:gd name="connsiteY6" fmla="*/ 2296105 h 4456809"/>
              <a:gd name="connsiteX0" fmla="*/ 0 w 4321220"/>
              <a:gd name="connsiteY0" fmla="*/ 2296105 h 4456809"/>
              <a:gd name="connsiteX1" fmla="*/ 2156296 w 4321220"/>
              <a:gd name="connsiteY1" fmla="*/ 135519 h 4456809"/>
              <a:gd name="connsiteX2" fmla="*/ 2964601 w 4321220"/>
              <a:gd name="connsiteY2" fmla="*/ 292698 h 4456809"/>
              <a:gd name="connsiteX3" fmla="*/ 4312592 w 4321220"/>
              <a:gd name="connsiteY3" fmla="*/ 2296105 h 4456809"/>
              <a:gd name="connsiteX4" fmla="*/ 2955935 w 4321220"/>
              <a:gd name="connsiteY4" fmla="*/ 4301323 h 4456809"/>
              <a:gd name="connsiteX5" fmla="*/ 2156296 w 4321220"/>
              <a:gd name="connsiteY5" fmla="*/ 4456691 h 4456809"/>
              <a:gd name="connsiteX6" fmla="*/ 0 w 4321220"/>
              <a:gd name="connsiteY6" fmla="*/ 2296105 h 4456809"/>
              <a:gd name="connsiteX0" fmla="*/ 0 w 3060852"/>
              <a:gd name="connsiteY0" fmla="*/ 2296105 h 4456809"/>
              <a:gd name="connsiteX1" fmla="*/ 2156296 w 3060852"/>
              <a:gd name="connsiteY1" fmla="*/ 135519 h 4456809"/>
              <a:gd name="connsiteX2" fmla="*/ 2964601 w 3060852"/>
              <a:gd name="connsiteY2" fmla="*/ 292698 h 4456809"/>
              <a:gd name="connsiteX3" fmla="*/ 2955935 w 3060852"/>
              <a:gd name="connsiteY3" fmla="*/ 4301323 h 4456809"/>
              <a:gd name="connsiteX4" fmla="*/ 2156296 w 3060852"/>
              <a:gd name="connsiteY4" fmla="*/ 4456691 h 4456809"/>
              <a:gd name="connsiteX5" fmla="*/ 0 w 3060852"/>
              <a:gd name="connsiteY5" fmla="*/ 2296105 h 4456809"/>
              <a:gd name="connsiteX0" fmla="*/ 0 w 3022761"/>
              <a:gd name="connsiteY0" fmla="*/ 2296105 h 4456809"/>
              <a:gd name="connsiteX1" fmla="*/ 2156296 w 3022761"/>
              <a:gd name="connsiteY1" fmla="*/ 135519 h 4456809"/>
              <a:gd name="connsiteX2" fmla="*/ 2964601 w 3022761"/>
              <a:gd name="connsiteY2" fmla="*/ 292698 h 4456809"/>
              <a:gd name="connsiteX3" fmla="*/ 2955935 w 3022761"/>
              <a:gd name="connsiteY3" fmla="*/ 4301323 h 4456809"/>
              <a:gd name="connsiteX4" fmla="*/ 2156296 w 3022761"/>
              <a:gd name="connsiteY4" fmla="*/ 4456691 h 4456809"/>
              <a:gd name="connsiteX5" fmla="*/ 0 w 3022761"/>
              <a:gd name="connsiteY5" fmla="*/ 2296105 h 4456809"/>
              <a:gd name="connsiteX0" fmla="*/ 0 w 2964601"/>
              <a:gd name="connsiteY0" fmla="*/ 2296105 h 4456809"/>
              <a:gd name="connsiteX1" fmla="*/ 2156296 w 2964601"/>
              <a:gd name="connsiteY1" fmla="*/ 135519 h 4456809"/>
              <a:gd name="connsiteX2" fmla="*/ 2964601 w 2964601"/>
              <a:gd name="connsiteY2" fmla="*/ 292698 h 4456809"/>
              <a:gd name="connsiteX3" fmla="*/ 2955935 w 2964601"/>
              <a:gd name="connsiteY3" fmla="*/ 4301323 h 4456809"/>
              <a:gd name="connsiteX4" fmla="*/ 2156296 w 2964601"/>
              <a:gd name="connsiteY4" fmla="*/ 4456691 h 4456809"/>
              <a:gd name="connsiteX5" fmla="*/ 0 w 2964601"/>
              <a:gd name="connsiteY5" fmla="*/ 2296105 h 4456809"/>
              <a:gd name="connsiteX0" fmla="*/ 0 w 2964601"/>
              <a:gd name="connsiteY0" fmla="*/ 2296105 h 4456809"/>
              <a:gd name="connsiteX1" fmla="*/ 2156296 w 2964601"/>
              <a:gd name="connsiteY1" fmla="*/ 135519 h 4456809"/>
              <a:gd name="connsiteX2" fmla="*/ 2964601 w 2964601"/>
              <a:gd name="connsiteY2" fmla="*/ 292698 h 4456809"/>
              <a:gd name="connsiteX3" fmla="*/ 2955935 w 2964601"/>
              <a:gd name="connsiteY3" fmla="*/ 4301323 h 4456809"/>
              <a:gd name="connsiteX4" fmla="*/ 2156296 w 2964601"/>
              <a:gd name="connsiteY4" fmla="*/ 4456691 h 4456809"/>
              <a:gd name="connsiteX5" fmla="*/ 0 w 2964601"/>
              <a:gd name="connsiteY5" fmla="*/ 2296105 h 4456809"/>
              <a:gd name="connsiteX0" fmla="*/ 0 w 2964601"/>
              <a:gd name="connsiteY0" fmla="*/ 2160586 h 4321290"/>
              <a:gd name="connsiteX1" fmla="*/ 2156296 w 2964601"/>
              <a:gd name="connsiteY1" fmla="*/ 0 h 4321290"/>
              <a:gd name="connsiteX2" fmla="*/ 2964601 w 2964601"/>
              <a:gd name="connsiteY2" fmla="*/ 157179 h 4321290"/>
              <a:gd name="connsiteX3" fmla="*/ 2955935 w 2964601"/>
              <a:gd name="connsiteY3" fmla="*/ 4165804 h 4321290"/>
              <a:gd name="connsiteX4" fmla="*/ 2156296 w 2964601"/>
              <a:gd name="connsiteY4" fmla="*/ 4321172 h 4321290"/>
              <a:gd name="connsiteX5" fmla="*/ 0 w 2964601"/>
              <a:gd name="connsiteY5" fmla="*/ 2160586 h 4321290"/>
              <a:gd name="connsiteX0" fmla="*/ 0 w 2968094"/>
              <a:gd name="connsiteY0" fmla="*/ 2160586 h 4321290"/>
              <a:gd name="connsiteX1" fmla="*/ 2156296 w 2968094"/>
              <a:gd name="connsiteY1" fmla="*/ 0 h 4321290"/>
              <a:gd name="connsiteX2" fmla="*/ 2964601 w 2968094"/>
              <a:gd name="connsiteY2" fmla="*/ 157179 h 4321290"/>
              <a:gd name="connsiteX3" fmla="*/ 2955935 w 2968094"/>
              <a:gd name="connsiteY3" fmla="*/ 4165804 h 4321290"/>
              <a:gd name="connsiteX4" fmla="*/ 2156296 w 2968094"/>
              <a:gd name="connsiteY4" fmla="*/ 4321172 h 4321290"/>
              <a:gd name="connsiteX5" fmla="*/ 0 w 2968094"/>
              <a:gd name="connsiteY5" fmla="*/ 2160586 h 4321290"/>
              <a:gd name="connsiteX0" fmla="*/ 0 w 2968094"/>
              <a:gd name="connsiteY0" fmla="*/ 2160586 h 4321290"/>
              <a:gd name="connsiteX1" fmla="*/ 2156296 w 2968094"/>
              <a:gd name="connsiteY1" fmla="*/ 0 h 4321290"/>
              <a:gd name="connsiteX2" fmla="*/ 2964601 w 2968094"/>
              <a:gd name="connsiteY2" fmla="*/ 157179 h 4321290"/>
              <a:gd name="connsiteX3" fmla="*/ 2955935 w 2968094"/>
              <a:gd name="connsiteY3" fmla="*/ 4165804 h 4321290"/>
              <a:gd name="connsiteX4" fmla="*/ 2156296 w 2968094"/>
              <a:gd name="connsiteY4" fmla="*/ 4321172 h 4321290"/>
              <a:gd name="connsiteX5" fmla="*/ 0 w 2968094"/>
              <a:gd name="connsiteY5" fmla="*/ 2160586 h 4321290"/>
              <a:gd name="connsiteX0" fmla="*/ 0 w 2969360"/>
              <a:gd name="connsiteY0" fmla="*/ 2160586 h 4321290"/>
              <a:gd name="connsiteX1" fmla="*/ 2156296 w 2969360"/>
              <a:gd name="connsiteY1" fmla="*/ 0 h 4321290"/>
              <a:gd name="connsiteX2" fmla="*/ 2964601 w 2969360"/>
              <a:gd name="connsiteY2" fmla="*/ 157179 h 4321290"/>
              <a:gd name="connsiteX3" fmla="*/ 2955935 w 2969360"/>
              <a:gd name="connsiteY3" fmla="*/ 4165804 h 4321290"/>
              <a:gd name="connsiteX4" fmla="*/ 2156296 w 2969360"/>
              <a:gd name="connsiteY4" fmla="*/ 4321172 h 4321290"/>
              <a:gd name="connsiteX5" fmla="*/ 0 w 2969360"/>
              <a:gd name="connsiteY5" fmla="*/ 2160586 h 432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360" h="4321290">
                <a:moveTo>
                  <a:pt x="0" y="2160586"/>
                </a:moveTo>
                <a:cubicBezTo>
                  <a:pt x="0" y="967327"/>
                  <a:pt x="965407" y="0"/>
                  <a:pt x="2156296" y="0"/>
                </a:cubicBezTo>
                <a:cubicBezTo>
                  <a:pt x="2661826" y="31859"/>
                  <a:pt x="2670223" y="39765"/>
                  <a:pt x="2964601" y="157179"/>
                </a:cubicBezTo>
                <a:cubicBezTo>
                  <a:pt x="2974362" y="903227"/>
                  <a:pt x="2967936" y="3518321"/>
                  <a:pt x="2955935" y="4165804"/>
                </a:cubicBezTo>
                <a:cubicBezTo>
                  <a:pt x="2652890" y="4287552"/>
                  <a:pt x="2544943" y="4295682"/>
                  <a:pt x="2156296" y="4321172"/>
                </a:cubicBezTo>
                <a:cubicBezTo>
                  <a:pt x="1030928" y="4333661"/>
                  <a:pt x="0" y="3353845"/>
                  <a:pt x="0" y="2160586"/>
                </a:cubicBezTo>
                <a:close/>
              </a:path>
            </a:pathLst>
          </a:custGeom>
          <a:noFill/>
          <a:ln w="9525">
            <a:noFill/>
            <a:miter lim="800000"/>
            <a:headEnd/>
            <a:tailEnd/>
          </a:ln>
          <a:effectLst/>
        </p:spPr>
        <p:txBody>
          <a:bodyPr anchor="ctr">
            <a:normAutofit/>
          </a:bodyPr>
          <a:lstStyle>
            <a:lvl1pPr algn="ctr">
              <a:defRPr sz="1600" b="1" cap="none" baseline="0">
                <a:solidFill>
                  <a:schemeClr val="bg1">
                    <a:lumMod val="50000"/>
                  </a:schemeClr>
                </a:solidFill>
              </a:defRPr>
            </a:lvl1pPr>
          </a:lstStyle>
          <a:p>
            <a:r>
              <a:rPr lang="fr-FR" dirty="0"/>
              <a:t>Cliquez sur l'icône pour ajouter une image</a:t>
            </a:r>
          </a:p>
        </p:txBody>
      </p:sp>
      <p:cxnSp>
        <p:nvCxnSpPr>
          <p:cNvPr id="16" name="Connecteur droit 15">
            <a:extLst>
              <a:ext uri="{FF2B5EF4-FFF2-40B4-BE49-F238E27FC236}">
                <a16:creationId xmlns:a16="http://schemas.microsoft.com/office/drawing/2014/main" id="{683959FF-74CE-4ACD-AFF8-B567C92933CC}"/>
              </a:ext>
            </a:extLst>
          </p:cNvPr>
          <p:cNvCxnSpPr>
            <a:cxnSpLocks/>
          </p:cNvCxnSpPr>
          <p:nvPr userDrawn="1"/>
        </p:nvCxnSpPr>
        <p:spPr>
          <a:xfrm>
            <a:off x="442864" y="836712"/>
            <a:ext cx="830169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F4A9FAE-A6B9-477F-B747-A0DA674B6DF6}"/>
              </a:ext>
            </a:extLst>
          </p:cNvPr>
          <p:cNvCxnSpPr>
            <a:cxnSpLocks/>
          </p:cNvCxnSpPr>
          <p:nvPr userDrawn="1"/>
        </p:nvCxnSpPr>
        <p:spPr>
          <a:xfrm flipV="1">
            <a:off x="442864" y="916724"/>
            <a:ext cx="0" cy="54646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4A1714D7-B6EA-4330-AACA-091BDAF44988}"/>
              </a:ext>
            </a:extLst>
          </p:cNvPr>
          <p:cNvSpPr/>
          <p:nvPr userDrawn="1"/>
        </p:nvSpPr>
        <p:spPr>
          <a:xfrm>
            <a:off x="362854" y="756702"/>
            <a:ext cx="160020" cy="1600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e la date 2"/>
          <p:cNvSpPr>
            <a:spLocks noGrp="1"/>
          </p:cNvSpPr>
          <p:nvPr>
            <p:ph type="dt" sz="half" idx="10"/>
          </p:nvPr>
        </p:nvSpPr>
        <p:spPr/>
        <p:txBody>
          <a:bodyPr/>
          <a:lstStyle/>
          <a:p>
            <a:r>
              <a:rPr lang="fr-FR"/>
              <a:t>Date</a:t>
            </a:r>
            <a:endParaRPr lang="fr-FR" dirty="0"/>
          </a:p>
        </p:txBody>
      </p:sp>
      <p:sp>
        <p:nvSpPr>
          <p:cNvPr id="5" name="Espace réservé du numéro de diapositive 4"/>
          <p:cNvSpPr>
            <a:spLocks noGrp="1"/>
          </p:cNvSpPr>
          <p:nvPr>
            <p:ph type="sldNum" sz="quarter" idx="12"/>
          </p:nvPr>
        </p:nvSpPr>
        <p:spPr/>
        <p:txBody>
          <a:bodyPr/>
          <a:lstStyle/>
          <a:p>
            <a:fld id="{B352F7E0-EA37-4E6C-905D-5387D5601DFD}" type="slidenum">
              <a:rPr lang="fr-FR" smtClean="0"/>
              <a:pPr/>
              <a:t>‹N°›</a:t>
            </a:fld>
            <a:endParaRPr lang="fr-FR" dirty="0"/>
          </a:p>
        </p:txBody>
      </p:sp>
      <p:grpSp>
        <p:nvGrpSpPr>
          <p:cNvPr id="6" name="Groupe 5"/>
          <p:cNvGrpSpPr/>
          <p:nvPr userDrawn="1"/>
        </p:nvGrpSpPr>
        <p:grpSpPr>
          <a:xfrm>
            <a:off x="8661819" y="6170268"/>
            <a:ext cx="1242203" cy="683066"/>
            <a:chOff x="2898775" y="4948238"/>
            <a:chExt cx="1060450" cy="542925"/>
          </a:xfrm>
        </p:grpSpPr>
        <p:sp>
          <p:nvSpPr>
            <p:cNvPr id="7" name="Freeform 5"/>
            <p:cNvSpPr>
              <a:spLocks/>
            </p:cNvSpPr>
            <p:nvPr userDrawn="1"/>
          </p:nvSpPr>
          <p:spPr bwMode="auto">
            <a:xfrm>
              <a:off x="3140075" y="5132388"/>
              <a:ext cx="819150" cy="358775"/>
            </a:xfrm>
            <a:custGeom>
              <a:avLst/>
              <a:gdLst/>
              <a:ahLst/>
              <a:cxnLst>
                <a:cxn ang="0">
                  <a:pos x="300" y="132"/>
                </a:cxn>
                <a:cxn ang="0">
                  <a:pos x="300" y="132"/>
                </a:cxn>
                <a:cxn ang="0">
                  <a:pos x="248" y="152"/>
                </a:cxn>
                <a:cxn ang="0">
                  <a:pos x="202" y="170"/>
                </a:cxn>
                <a:cxn ang="0">
                  <a:pos x="162" y="184"/>
                </a:cxn>
                <a:cxn ang="0">
                  <a:pos x="124" y="196"/>
                </a:cxn>
                <a:cxn ang="0">
                  <a:pos x="58" y="212"/>
                </a:cxn>
                <a:cxn ang="0">
                  <a:pos x="2" y="224"/>
                </a:cxn>
                <a:cxn ang="0">
                  <a:pos x="2" y="224"/>
                </a:cxn>
                <a:cxn ang="0">
                  <a:pos x="0" y="226"/>
                </a:cxn>
                <a:cxn ang="0">
                  <a:pos x="0" y="226"/>
                </a:cxn>
                <a:cxn ang="0">
                  <a:pos x="516" y="226"/>
                </a:cxn>
                <a:cxn ang="0">
                  <a:pos x="516" y="0"/>
                </a:cxn>
                <a:cxn ang="0">
                  <a:pos x="516" y="0"/>
                </a:cxn>
                <a:cxn ang="0">
                  <a:pos x="516" y="0"/>
                </a:cxn>
                <a:cxn ang="0">
                  <a:pos x="516" y="0"/>
                </a:cxn>
                <a:cxn ang="0">
                  <a:pos x="490" y="20"/>
                </a:cxn>
                <a:cxn ang="0">
                  <a:pos x="440" y="54"/>
                </a:cxn>
                <a:cxn ang="0">
                  <a:pos x="410" y="74"/>
                </a:cxn>
                <a:cxn ang="0">
                  <a:pos x="374" y="94"/>
                </a:cxn>
                <a:cxn ang="0">
                  <a:pos x="338" y="114"/>
                </a:cxn>
                <a:cxn ang="0">
                  <a:pos x="300" y="132"/>
                </a:cxn>
                <a:cxn ang="0">
                  <a:pos x="300" y="132"/>
                </a:cxn>
              </a:cxnLst>
              <a:rect l="0" t="0" r="r" b="b"/>
              <a:pathLst>
                <a:path w="516" h="226">
                  <a:moveTo>
                    <a:pt x="300" y="132"/>
                  </a:moveTo>
                  <a:lnTo>
                    <a:pt x="300" y="132"/>
                  </a:lnTo>
                  <a:lnTo>
                    <a:pt x="248" y="152"/>
                  </a:lnTo>
                  <a:lnTo>
                    <a:pt x="202" y="170"/>
                  </a:lnTo>
                  <a:lnTo>
                    <a:pt x="162" y="184"/>
                  </a:lnTo>
                  <a:lnTo>
                    <a:pt x="124" y="196"/>
                  </a:lnTo>
                  <a:lnTo>
                    <a:pt x="58" y="212"/>
                  </a:lnTo>
                  <a:lnTo>
                    <a:pt x="2" y="224"/>
                  </a:lnTo>
                  <a:lnTo>
                    <a:pt x="2" y="224"/>
                  </a:lnTo>
                  <a:lnTo>
                    <a:pt x="0" y="226"/>
                  </a:lnTo>
                  <a:lnTo>
                    <a:pt x="0" y="226"/>
                  </a:lnTo>
                  <a:lnTo>
                    <a:pt x="516" y="226"/>
                  </a:lnTo>
                  <a:lnTo>
                    <a:pt x="516" y="0"/>
                  </a:lnTo>
                  <a:lnTo>
                    <a:pt x="516" y="0"/>
                  </a:lnTo>
                  <a:lnTo>
                    <a:pt x="516" y="0"/>
                  </a:lnTo>
                  <a:lnTo>
                    <a:pt x="516" y="0"/>
                  </a:lnTo>
                  <a:lnTo>
                    <a:pt x="490" y="20"/>
                  </a:lnTo>
                  <a:lnTo>
                    <a:pt x="440" y="54"/>
                  </a:lnTo>
                  <a:lnTo>
                    <a:pt x="410" y="74"/>
                  </a:lnTo>
                  <a:lnTo>
                    <a:pt x="374" y="94"/>
                  </a:lnTo>
                  <a:lnTo>
                    <a:pt x="338" y="114"/>
                  </a:lnTo>
                  <a:lnTo>
                    <a:pt x="300" y="132"/>
                  </a:lnTo>
                  <a:lnTo>
                    <a:pt x="300" y="13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6"/>
            <p:cNvSpPr>
              <a:spLocks/>
            </p:cNvSpPr>
            <p:nvPr userDrawn="1"/>
          </p:nvSpPr>
          <p:spPr bwMode="auto">
            <a:xfrm>
              <a:off x="2898775" y="4948238"/>
              <a:ext cx="1060450" cy="542925"/>
            </a:xfrm>
            <a:custGeom>
              <a:avLst/>
              <a:gdLst/>
              <a:ahLst/>
              <a:cxnLst>
                <a:cxn ang="0">
                  <a:pos x="422" y="176"/>
                </a:cxn>
                <a:cxn ang="0">
                  <a:pos x="422" y="176"/>
                </a:cxn>
                <a:cxn ang="0">
                  <a:pos x="370" y="202"/>
                </a:cxn>
                <a:cxn ang="0">
                  <a:pos x="312" y="230"/>
                </a:cxn>
                <a:cxn ang="0">
                  <a:pos x="250" y="254"/>
                </a:cxn>
                <a:cxn ang="0">
                  <a:pos x="188" y="278"/>
                </a:cxn>
                <a:cxn ang="0">
                  <a:pos x="130" y="300"/>
                </a:cxn>
                <a:cxn ang="0">
                  <a:pos x="76" y="318"/>
                </a:cxn>
                <a:cxn ang="0">
                  <a:pos x="32" y="332"/>
                </a:cxn>
                <a:cxn ang="0">
                  <a:pos x="0" y="342"/>
                </a:cxn>
                <a:cxn ang="0">
                  <a:pos x="0" y="342"/>
                </a:cxn>
                <a:cxn ang="0">
                  <a:pos x="152" y="342"/>
                </a:cxn>
                <a:cxn ang="0">
                  <a:pos x="152" y="342"/>
                </a:cxn>
                <a:cxn ang="0">
                  <a:pos x="154" y="340"/>
                </a:cxn>
                <a:cxn ang="0">
                  <a:pos x="154" y="340"/>
                </a:cxn>
                <a:cxn ang="0">
                  <a:pos x="210" y="328"/>
                </a:cxn>
                <a:cxn ang="0">
                  <a:pos x="276" y="312"/>
                </a:cxn>
                <a:cxn ang="0">
                  <a:pos x="314" y="300"/>
                </a:cxn>
                <a:cxn ang="0">
                  <a:pos x="354" y="286"/>
                </a:cxn>
                <a:cxn ang="0">
                  <a:pos x="400" y="268"/>
                </a:cxn>
                <a:cxn ang="0">
                  <a:pos x="452" y="248"/>
                </a:cxn>
                <a:cxn ang="0">
                  <a:pos x="452" y="248"/>
                </a:cxn>
                <a:cxn ang="0">
                  <a:pos x="490" y="230"/>
                </a:cxn>
                <a:cxn ang="0">
                  <a:pos x="526" y="210"/>
                </a:cxn>
                <a:cxn ang="0">
                  <a:pos x="562" y="190"/>
                </a:cxn>
                <a:cxn ang="0">
                  <a:pos x="592" y="170"/>
                </a:cxn>
                <a:cxn ang="0">
                  <a:pos x="642" y="136"/>
                </a:cxn>
                <a:cxn ang="0">
                  <a:pos x="668" y="116"/>
                </a:cxn>
                <a:cxn ang="0">
                  <a:pos x="668" y="116"/>
                </a:cxn>
                <a:cxn ang="0">
                  <a:pos x="668" y="116"/>
                </a:cxn>
                <a:cxn ang="0">
                  <a:pos x="668" y="0"/>
                </a:cxn>
                <a:cxn ang="0">
                  <a:pos x="668" y="0"/>
                </a:cxn>
                <a:cxn ang="0">
                  <a:pos x="628" y="36"/>
                </a:cxn>
                <a:cxn ang="0">
                  <a:pos x="576" y="76"/>
                </a:cxn>
                <a:cxn ang="0">
                  <a:pos x="546" y="98"/>
                </a:cxn>
                <a:cxn ang="0">
                  <a:pos x="510" y="124"/>
                </a:cxn>
                <a:cxn ang="0">
                  <a:pos x="470" y="148"/>
                </a:cxn>
                <a:cxn ang="0">
                  <a:pos x="422" y="176"/>
                </a:cxn>
                <a:cxn ang="0">
                  <a:pos x="422" y="176"/>
                </a:cxn>
              </a:cxnLst>
              <a:rect l="0" t="0" r="r" b="b"/>
              <a:pathLst>
                <a:path w="668" h="342">
                  <a:moveTo>
                    <a:pt x="422" y="176"/>
                  </a:moveTo>
                  <a:lnTo>
                    <a:pt x="422" y="176"/>
                  </a:lnTo>
                  <a:lnTo>
                    <a:pt x="370" y="202"/>
                  </a:lnTo>
                  <a:lnTo>
                    <a:pt x="312" y="230"/>
                  </a:lnTo>
                  <a:lnTo>
                    <a:pt x="250" y="254"/>
                  </a:lnTo>
                  <a:lnTo>
                    <a:pt x="188" y="278"/>
                  </a:lnTo>
                  <a:lnTo>
                    <a:pt x="130" y="300"/>
                  </a:lnTo>
                  <a:lnTo>
                    <a:pt x="76" y="318"/>
                  </a:lnTo>
                  <a:lnTo>
                    <a:pt x="32" y="332"/>
                  </a:lnTo>
                  <a:lnTo>
                    <a:pt x="0" y="342"/>
                  </a:lnTo>
                  <a:lnTo>
                    <a:pt x="0" y="342"/>
                  </a:lnTo>
                  <a:lnTo>
                    <a:pt x="152" y="342"/>
                  </a:lnTo>
                  <a:lnTo>
                    <a:pt x="152" y="342"/>
                  </a:lnTo>
                  <a:lnTo>
                    <a:pt x="154" y="340"/>
                  </a:lnTo>
                  <a:lnTo>
                    <a:pt x="154" y="340"/>
                  </a:lnTo>
                  <a:lnTo>
                    <a:pt x="210" y="328"/>
                  </a:lnTo>
                  <a:lnTo>
                    <a:pt x="276" y="312"/>
                  </a:lnTo>
                  <a:lnTo>
                    <a:pt x="314" y="300"/>
                  </a:lnTo>
                  <a:lnTo>
                    <a:pt x="354" y="286"/>
                  </a:lnTo>
                  <a:lnTo>
                    <a:pt x="400" y="268"/>
                  </a:lnTo>
                  <a:lnTo>
                    <a:pt x="452" y="248"/>
                  </a:lnTo>
                  <a:lnTo>
                    <a:pt x="452" y="248"/>
                  </a:lnTo>
                  <a:lnTo>
                    <a:pt x="490" y="230"/>
                  </a:lnTo>
                  <a:lnTo>
                    <a:pt x="526" y="210"/>
                  </a:lnTo>
                  <a:lnTo>
                    <a:pt x="562" y="190"/>
                  </a:lnTo>
                  <a:lnTo>
                    <a:pt x="592" y="170"/>
                  </a:lnTo>
                  <a:lnTo>
                    <a:pt x="642" y="136"/>
                  </a:lnTo>
                  <a:lnTo>
                    <a:pt x="668" y="116"/>
                  </a:lnTo>
                  <a:lnTo>
                    <a:pt x="668" y="116"/>
                  </a:lnTo>
                  <a:lnTo>
                    <a:pt x="668" y="116"/>
                  </a:lnTo>
                  <a:lnTo>
                    <a:pt x="668" y="0"/>
                  </a:lnTo>
                  <a:lnTo>
                    <a:pt x="668" y="0"/>
                  </a:lnTo>
                  <a:lnTo>
                    <a:pt x="628" y="36"/>
                  </a:lnTo>
                  <a:lnTo>
                    <a:pt x="576" y="76"/>
                  </a:lnTo>
                  <a:lnTo>
                    <a:pt x="546" y="98"/>
                  </a:lnTo>
                  <a:lnTo>
                    <a:pt x="510" y="124"/>
                  </a:lnTo>
                  <a:lnTo>
                    <a:pt x="470" y="148"/>
                  </a:lnTo>
                  <a:lnTo>
                    <a:pt x="422" y="176"/>
                  </a:lnTo>
                  <a:lnTo>
                    <a:pt x="422" y="176"/>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pic>
        <p:nvPicPr>
          <p:cNvPr id="9" name="Image 8">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cxnSp>
        <p:nvCxnSpPr>
          <p:cNvPr id="11" name="Connecteur droit 10">
            <a:extLst>
              <a:ext uri="{FF2B5EF4-FFF2-40B4-BE49-F238E27FC236}">
                <a16:creationId xmlns:a16="http://schemas.microsoft.com/office/drawing/2014/main" id="{683959FF-74CE-4ACD-AFF8-B567C92933CC}"/>
              </a:ext>
            </a:extLst>
          </p:cNvPr>
          <p:cNvCxnSpPr>
            <a:cxnSpLocks/>
          </p:cNvCxnSpPr>
          <p:nvPr userDrawn="1"/>
        </p:nvCxnSpPr>
        <p:spPr>
          <a:xfrm>
            <a:off x="442864" y="836712"/>
            <a:ext cx="830169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F4A9FAE-A6B9-477F-B747-A0DA674B6DF6}"/>
              </a:ext>
            </a:extLst>
          </p:cNvPr>
          <p:cNvCxnSpPr>
            <a:cxnSpLocks/>
          </p:cNvCxnSpPr>
          <p:nvPr userDrawn="1"/>
        </p:nvCxnSpPr>
        <p:spPr>
          <a:xfrm flipV="1">
            <a:off x="442864" y="916724"/>
            <a:ext cx="0" cy="54646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4A1714D7-B6EA-4330-AACA-091BDAF44988}"/>
              </a:ext>
            </a:extLst>
          </p:cNvPr>
          <p:cNvSpPr/>
          <p:nvPr userDrawn="1"/>
        </p:nvSpPr>
        <p:spPr>
          <a:xfrm>
            <a:off x="362854" y="756702"/>
            <a:ext cx="160020" cy="1600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bg1"/>
                </a:solidFill>
              </a:defRPr>
            </a:lvl1pPr>
          </a:lstStyle>
          <a:p>
            <a:r>
              <a:rPr lang="fr-FR"/>
              <a:t>Date</a:t>
            </a:r>
            <a:endParaRPr lang="fr-FR" dirty="0"/>
          </a:p>
        </p:txBody>
      </p:sp>
      <p:sp>
        <p:nvSpPr>
          <p:cNvPr id="3" name="Espace réservé du pied de page 2"/>
          <p:cNvSpPr>
            <a:spLocks noGrp="1"/>
          </p:cNvSpPr>
          <p:nvPr>
            <p:ph type="ftr" sz="quarter" idx="11"/>
          </p:nvPr>
        </p:nvSpPr>
        <p:spPr>
          <a:xfrm>
            <a:off x="1548000" y="6372000"/>
            <a:ext cx="7200000" cy="432000"/>
          </a:xfrm>
          <a:prstGeom prst="rect">
            <a:avLst/>
          </a:prstGeom>
        </p:spPr>
        <p:txBody>
          <a:bodyPr/>
          <a:lstStyle>
            <a:lvl1pPr>
              <a:defRPr>
                <a:solidFill>
                  <a:schemeClr val="bg1"/>
                </a:solidFill>
              </a:defRPr>
            </a:lvl1pPr>
          </a:lstStyle>
          <a:p>
            <a:r>
              <a:rPr lang="fr-FR"/>
              <a:t>MV2 Etude Mobilités des Isérois V2 sept 2019</a:t>
            </a:r>
            <a:endParaRPr lang="fr-FR" dirty="0"/>
          </a:p>
        </p:txBody>
      </p:sp>
      <p:sp>
        <p:nvSpPr>
          <p:cNvPr id="4" name="Espace réservé du numéro de diapositive 3"/>
          <p:cNvSpPr>
            <a:spLocks noGrp="1"/>
          </p:cNvSpPr>
          <p:nvPr>
            <p:ph type="sldNum" sz="quarter" idx="12"/>
          </p:nvPr>
        </p:nvSpPr>
        <p:spPr/>
        <p:txBody>
          <a:bodyPr/>
          <a:lstStyle>
            <a:lvl1pPr>
              <a:defRPr>
                <a:solidFill>
                  <a:schemeClr val="bg1"/>
                </a:solidFill>
              </a:defRPr>
            </a:lvl1pPr>
          </a:lstStyle>
          <a:p>
            <a:fld id="{B352F7E0-EA37-4E6C-905D-5387D5601DF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8" name="Groupe 7"/>
          <p:cNvGrpSpPr/>
          <p:nvPr userDrawn="1"/>
        </p:nvGrpSpPr>
        <p:grpSpPr>
          <a:xfrm>
            <a:off x="8661819" y="6170268"/>
            <a:ext cx="1242203" cy="683066"/>
            <a:chOff x="2898775" y="4948238"/>
            <a:chExt cx="1060450" cy="542925"/>
          </a:xfrm>
        </p:grpSpPr>
        <p:sp>
          <p:nvSpPr>
            <p:cNvPr id="9" name="Freeform 5"/>
            <p:cNvSpPr>
              <a:spLocks/>
            </p:cNvSpPr>
            <p:nvPr userDrawn="1"/>
          </p:nvSpPr>
          <p:spPr bwMode="auto">
            <a:xfrm>
              <a:off x="3140075" y="5132388"/>
              <a:ext cx="819150" cy="358775"/>
            </a:xfrm>
            <a:custGeom>
              <a:avLst/>
              <a:gdLst/>
              <a:ahLst/>
              <a:cxnLst>
                <a:cxn ang="0">
                  <a:pos x="300" y="132"/>
                </a:cxn>
                <a:cxn ang="0">
                  <a:pos x="300" y="132"/>
                </a:cxn>
                <a:cxn ang="0">
                  <a:pos x="248" y="152"/>
                </a:cxn>
                <a:cxn ang="0">
                  <a:pos x="202" y="170"/>
                </a:cxn>
                <a:cxn ang="0">
                  <a:pos x="162" y="184"/>
                </a:cxn>
                <a:cxn ang="0">
                  <a:pos x="124" y="196"/>
                </a:cxn>
                <a:cxn ang="0">
                  <a:pos x="58" y="212"/>
                </a:cxn>
                <a:cxn ang="0">
                  <a:pos x="2" y="224"/>
                </a:cxn>
                <a:cxn ang="0">
                  <a:pos x="2" y="224"/>
                </a:cxn>
                <a:cxn ang="0">
                  <a:pos x="0" y="226"/>
                </a:cxn>
                <a:cxn ang="0">
                  <a:pos x="0" y="226"/>
                </a:cxn>
                <a:cxn ang="0">
                  <a:pos x="516" y="226"/>
                </a:cxn>
                <a:cxn ang="0">
                  <a:pos x="516" y="0"/>
                </a:cxn>
                <a:cxn ang="0">
                  <a:pos x="516" y="0"/>
                </a:cxn>
                <a:cxn ang="0">
                  <a:pos x="516" y="0"/>
                </a:cxn>
                <a:cxn ang="0">
                  <a:pos x="516" y="0"/>
                </a:cxn>
                <a:cxn ang="0">
                  <a:pos x="490" y="20"/>
                </a:cxn>
                <a:cxn ang="0">
                  <a:pos x="440" y="54"/>
                </a:cxn>
                <a:cxn ang="0">
                  <a:pos x="410" y="74"/>
                </a:cxn>
                <a:cxn ang="0">
                  <a:pos x="374" y="94"/>
                </a:cxn>
                <a:cxn ang="0">
                  <a:pos x="338" y="114"/>
                </a:cxn>
                <a:cxn ang="0">
                  <a:pos x="300" y="132"/>
                </a:cxn>
                <a:cxn ang="0">
                  <a:pos x="300" y="132"/>
                </a:cxn>
              </a:cxnLst>
              <a:rect l="0" t="0" r="r" b="b"/>
              <a:pathLst>
                <a:path w="516" h="226">
                  <a:moveTo>
                    <a:pt x="300" y="132"/>
                  </a:moveTo>
                  <a:lnTo>
                    <a:pt x="300" y="132"/>
                  </a:lnTo>
                  <a:lnTo>
                    <a:pt x="248" y="152"/>
                  </a:lnTo>
                  <a:lnTo>
                    <a:pt x="202" y="170"/>
                  </a:lnTo>
                  <a:lnTo>
                    <a:pt x="162" y="184"/>
                  </a:lnTo>
                  <a:lnTo>
                    <a:pt x="124" y="196"/>
                  </a:lnTo>
                  <a:lnTo>
                    <a:pt x="58" y="212"/>
                  </a:lnTo>
                  <a:lnTo>
                    <a:pt x="2" y="224"/>
                  </a:lnTo>
                  <a:lnTo>
                    <a:pt x="2" y="224"/>
                  </a:lnTo>
                  <a:lnTo>
                    <a:pt x="0" y="226"/>
                  </a:lnTo>
                  <a:lnTo>
                    <a:pt x="0" y="226"/>
                  </a:lnTo>
                  <a:lnTo>
                    <a:pt x="516" y="226"/>
                  </a:lnTo>
                  <a:lnTo>
                    <a:pt x="516" y="0"/>
                  </a:lnTo>
                  <a:lnTo>
                    <a:pt x="516" y="0"/>
                  </a:lnTo>
                  <a:lnTo>
                    <a:pt x="516" y="0"/>
                  </a:lnTo>
                  <a:lnTo>
                    <a:pt x="516" y="0"/>
                  </a:lnTo>
                  <a:lnTo>
                    <a:pt x="490" y="20"/>
                  </a:lnTo>
                  <a:lnTo>
                    <a:pt x="440" y="54"/>
                  </a:lnTo>
                  <a:lnTo>
                    <a:pt x="410" y="74"/>
                  </a:lnTo>
                  <a:lnTo>
                    <a:pt x="374" y="94"/>
                  </a:lnTo>
                  <a:lnTo>
                    <a:pt x="338" y="114"/>
                  </a:lnTo>
                  <a:lnTo>
                    <a:pt x="300" y="132"/>
                  </a:lnTo>
                  <a:lnTo>
                    <a:pt x="300" y="13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6"/>
            <p:cNvSpPr>
              <a:spLocks/>
            </p:cNvSpPr>
            <p:nvPr userDrawn="1"/>
          </p:nvSpPr>
          <p:spPr bwMode="auto">
            <a:xfrm>
              <a:off x="2898775" y="4948238"/>
              <a:ext cx="1060450" cy="542925"/>
            </a:xfrm>
            <a:custGeom>
              <a:avLst/>
              <a:gdLst/>
              <a:ahLst/>
              <a:cxnLst>
                <a:cxn ang="0">
                  <a:pos x="422" y="176"/>
                </a:cxn>
                <a:cxn ang="0">
                  <a:pos x="422" y="176"/>
                </a:cxn>
                <a:cxn ang="0">
                  <a:pos x="370" y="202"/>
                </a:cxn>
                <a:cxn ang="0">
                  <a:pos x="312" y="230"/>
                </a:cxn>
                <a:cxn ang="0">
                  <a:pos x="250" y="254"/>
                </a:cxn>
                <a:cxn ang="0">
                  <a:pos x="188" y="278"/>
                </a:cxn>
                <a:cxn ang="0">
                  <a:pos x="130" y="300"/>
                </a:cxn>
                <a:cxn ang="0">
                  <a:pos x="76" y="318"/>
                </a:cxn>
                <a:cxn ang="0">
                  <a:pos x="32" y="332"/>
                </a:cxn>
                <a:cxn ang="0">
                  <a:pos x="0" y="342"/>
                </a:cxn>
                <a:cxn ang="0">
                  <a:pos x="0" y="342"/>
                </a:cxn>
                <a:cxn ang="0">
                  <a:pos x="152" y="342"/>
                </a:cxn>
                <a:cxn ang="0">
                  <a:pos x="152" y="342"/>
                </a:cxn>
                <a:cxn ang="0">
                  <a:pos x="154" y="340"/>
                </a:cxn>
                <a:cxn ang="0">
                  <a:pos x="154" y="340"/>
                </a:cxn>
                <a:cxn ang="0">
                  <a:pos x="210" y="328"/>
                </a:cxn>
                <a:cxn ang="0">
                  <a:pos x="276" y="312"/>
                </a:cxn>
                <a:cxn ang="0">
                  <a:pos x="314" y="300"/>
                </a:cxn>
                <a:cxn ang="0">
                  <a:pos x="354" y="286"/>
                </a:cxn>
                <a:cxn ang="0">
                  <a:pos x="400" y="268"/>
                </a:cxn>
                <a:cxn ang="0">
                  <a:pos x="452" y="248"/>
                </a:cxn>
                <a:cxn ang="0">
                  <a:pos x="452" y="248"/>
                </a:cxn>
                <a:cxn ang="0">
                  <a:pos x="490" y="230"/>
                </a:cxn>
                <a:cxn ang="0">
                  <a:pos x="526" y="210"/>
                </a:cxn>
                <a:cxn ang="0">
                  <a:pos x="562" y="190"/>
                </a:cxn>
                <a:cxn ang="0">
                  <a:pos x="592" y="170"/>
                </a:cxn>
                <a:cxn ang="0">
                  <a:pos x="642" y="136"/>
                </a:cxn>
                <a:cxn ang="0">
                  <a:pos x="668" y="116"/>
                </a:cxn>
                <a:cxn ang="0">
                  <a:pos x="668" y="116"/>
                </a:cxn>
                <a:cxn ang="0">
                  <a:pos x="668" y="116"/>
                </a:cxn>
                <a:cxn ang="0">
                  <a:pos x="668" y="0"/>
                </a:cxn>
                <a:cxn ang="0">
                  <a:pos x="668" y="0"/>
                </a:cxn>
                <a:cxn ang="0">
                  <a:pos x="628" y="36"/>
                </a:cxn>
                <a:cxn ang="0">
                  <a:pos x="576" y="76"/>
                </a:cxn>
                <a:cxn ang="0">
                  <a:pos x="546" y="98"/>
                </a:cxn>
                <a:cxn ang="0">
                  <a:pos x="510" y="124"/>
                </a:cxn>
                <a:cxn ang="0">
                  <a:pos x="470" y="148"/>
                </a:cxn>
                <a:cxn ang="0">
                  <a:pos x="422" y="176"/>
                </a:cxn>
                <a:cxn ang="0">
                  <a:pos x="422" y="176"/>
                </a:cxn>
              </a:cxnLst>
              <a:rect l="0" t="0" r="r" b="b"/>
              <a:pathLst>
                <a:path w="668" h="342">
                  <a:moveTo>
                    <a:pt x="422" y="176"/>
                  </a:moveTo>
                  <a:lnTo>
                    <a:pt x="422" y="176"/>
                  </a:lnTo>
                  <a:lnTo>
                    <a:pt x="370" y="202"/>
                  </a:lnTo>
                  <a:lnTo>
                    <a:pt x="312" y="230"/>
                  </a:lnTo>
                  <a:lnTo>
                    <a:pt x="250" y="254"/>
                  </a:lnTo>
                  <a:lnTo>
                    <a:pt x="188" y="278"/>
                  </a:lnTo>
                  <a:lnTo>
                    <a:pt x="130" y="300"/>
                  </a:lnTo>
                  <a:lnTo>
                    <a:pt x="76" y="318"/>
                  </a:lnTo>
                  <a:lnTo>
                    <a:pt x="32" y="332"/>
                  </a:lnTo>
                  <a:lnTo>
                    <a:pt x="0" y="342"/>
                  </a:lnTo>
                  <a:lnTo>
                    <a:pt x="0" y="342"/>
                  </a:lnTo>
                  <a:lnTo>
                    <a:pt x="152" y="342"/>
                  </a:lnTo>
                  <a:lnTo>
                    <a:pt x="152" y="342"/>
                  </a:lnTo>
                  <a:lnTo>
                    <a:pt x="154" y="340"/>
                  </a:lnTo>
                  <a:lnTo>
                    <a:pt x="154" y="340"/>
                  </a:lnTo>
                  <a:lnTo>
                    <a:pt x="210" y="328"/>
                  </a:lnTo>
                  <a:lnTo>
                    <a:pt x="276" y="312"/>
                  </a:lnTo>
                  <a:lnTo>
                    <a:pt x="314" y="300"/>
                  </a:lnTo>
                  <a:lnTo>
                    <a:pt x="354" y="286"/>
                  </a:lnTo>
                  <a:lnTo>
                    <a:pt x="400" y="268"/>
                  </a:lnTo>
                  <a:lnTo>
                    <a:pt x="452" y="248"/>
                  </a:lnTo>
                  <a:lnTo>
                    <a:pt x="452" y="248"/>
                  </a:lnTo>
                  <a:lnTo>
                    <a:pt x="490" y="230"/>
                  </a:lnTo>
                  <a:lnTo>
                    <a:pt x="526" y="210"/>
                  </a:lnTo>
                  <a:lnTo>
                    <a:pt x="562" y="190"/>
                  </a:lnTo>
                  <a:lnTo>
                    <a:pt x="592" y="170"/>
                  </a:lnTo>
                  <a:lnTo>
                    <a:pt x="642" y="136"/>
                  </a:lnTo>
                  <a:lnTo>
                    <a:pt x="668" y="116"/>
                  </a:lnTo>
                  <a:lnTo>
                    <a:pt x="668" y="116"/>
                  </a:lnTo>
                  <a:lnTo>
                    <a:pt x="668" y="116"/>
                  </a:lnTo>
                  <a:lnTo>
                    <a:pt x="668" y="0"/>
                  </a:lnTo>
                  <a:lnTo>
                    <a:pt x="668" y="0"/>
                  </a:lnTo>
                  <a:lnTo>
                    <a:pt x="628" y="36"/>
                  </a:lnTo>
                  <a:lnTo>
                    <a:pt x="576" y="76"/>
                  </a:lnTo>
                  <a:lnTo>
                    <a:pt x="546" y="98"/>
                  </a:lnTo>
                  <a:lnTo>
                    <a:pt x="510" y="124"/>
                  </a:lnTo>
                  <a:lnTo>
                    <a:pt x="470" y="148"/>
                  </a:lnTo>
                  <a:lnTo>
                    <a:pt x="422" y="176"/>
                  </a:lnTo>
                  <a:lnTo>
                    <a:pt x="422" y="176"/>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2" name="Titre 1"/>
          <p:cNvSpPr>
            <a:spLocks noGrp="1"/>
          </p:cNvSpPr>
          <p:nvPr>
            <p:ph type="title"/>
          </p:nvPr>
        </p:nvSpPr>
        <p:spPr>
          <a:xfrm>
            <a:off x="180000" y="180000"/>
            <a:ext cx="9576000" cy="648000"/>
          </a:xfrm>
        </p:spPr>
        <p:txBody>
          <a:bodyPr/>
          <a:lstStyle/>
          <a:p>
            <a:r>
              <a:rPr lang="fr-FR" dirty="0"/>
              <a:t>Cliquez pour modifier le style du titre</a:t>
            </a:r>
          </a:p>
        </p:txBody>
      </p:sp>
      <p:sp>
        <p:nvSpPr>
          <p:cNvPr id="3" name="Espace réservé du contenu 2"/>
          <p:cNvSpPr>
            <a:spLocks noGrp="1"/>
          </p:cNvSpPr>
          <p:nvPr>
            <p:ph sz="half" idx="1"/>
          </p:nvPr>
        </p:nvSpPr>
        <p:spPr>
          <a:xfrm>
            <a:off x="180000" y="899998"/>
            <a:ext cx="5760000" cy="5400000"/>
          </a:xfrm>
        </p:spPr>
        <p:txBody>
          <a:bodyPr lIns="36000" rIns="0"/>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067624" y="899999"/>
            <a:ext cx="3672000" cy="5400000"/>
          </a:xfrm>
        </p:spPr>
        <p:txBody>
          <a:bodyPr lIns="0" tIns="0" rIns="0" bIns="0"/>
          <a:lstStyle>
            <a:lvl1pPr marL="0" indent="-180000">
              <a:defRPr sz="1800"/>
            </a:lvl1pPr>
            <a:lvl2pPr marL="0" indent="-144000">
              <a:defRPr sz="1600"/>
            </a:lvl2pPr>
            <a:lvl3pPr marL="0" indent="-144000">
              <a:defRPr sz="1400"/>
            </a:lvl3pPr>
            <a:lvl4pPr marL="0" indent="-108000">
              <a:defRPr sz="1200"/>
            </a:lvl4pPr>
            <a:lvl5pPr marL="0" indent="-108000">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r>
              <a:rPr lang="fr-FR"/>
              <a:t>Date</a:t>
            </a:r>
            <a:endParaRPr lang="fr-FR" dirty="0"/>
          </a:p>
        </p:txBody>
      </p:sp>
      <p:sp>
        <p:nvSpPr>
          <p:cNvPr id="7" name="Espace réservé du numéro de diapositive 6"/>
          <p:cNvSpPr>
            <a:spLocks noGrp="1"/>
          </p:cNvSpPr>
          <p:nvPr>
            <p:ph type="sldNum" sz="quarter" idx="12"/>
          </p:nvPr>
        </p:nvSpPr>
        <p:spPr/>
        <p:txBody>
          <a:bodyPr/>
          <a:lstStyle/>
          <a:p>
            <a:fld id="{B352F7E0-EA37-4E6C-905D-5387D5601DFD}" type="slidenum">
              <a:rPr lang="fr-FR" smtClean="0"/>
              <a:pPr/>
              <a:t>‹N°›</a:t>
            </a:fld>
            <a:endParaRPr lang="fr-FR" dirty="0"/>
          </a:p>
        </p:txBody>
      </p:sp>
      <p:pic>
        <p:nvPicPr>
          <p:cNvPr id="11" name="Image 10">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pic>
        <p:nvPicPr>
          <p:cNvPr id="12" name="Image 11">
            <a:extLst>
              <a:ext uri="{FF2B5EF4-FFF2-40B4-BE49-F238E27FC236}">
                <a16:creationId xmlns:a16="http://schemas.microsoft.com/office/drawing/2014/main" id="{0EB1910F-216B-4352-BFAB-6E1BD70C97B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375" b="24333"/>
          <a:stretch/>
        </p:blipFill>
        <p:spPr>
          <a:xfrm>
            <a:off x="9017427" y="54000"/>
            <a:ext cx="813643" cy="4254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10" name="Groupe 9"/>
          <p:cNvGrpSpPr/>
          <p:nvPr userDrawn="1"/>
        </p:nvGrpSpPr>
        <p:grpSpPr>
          <a:xfrm>
            <a:off x="8661819" y="6170268"/>
            <a:ext cx="1242203" cy="683066"/>
            <a:chOff x="2898775" y="4948238"/>
            <a:chExt cx="1060450" cy="542925"/>
          </a:xfrm>
        </p:grpSpPr>
        <p:sp>
          <p:nvSpPr>
            <p:cNvPr id="11" name="Freeform 5"/>
            <p:cNvSpPr>
              <a:spLocks/>
            </p:cNvSpPr>
            <p:nvPr userDrawn="1"/>
          </p:nvSpPr>
          <p:spPr bwMode="auto">
            <a:xfrm>
              <a:off x="3140075" y="5132388"/>
              <a:ext cx="819150" cy="358775"/>
            </a:xfrm>
            <a:custGeom>
              <a:avLst/>
              <a:gdLst/>
              <a:ahLst/>
              <a:cxnLst>
                <a:cxn ang="0">
                  <a:pos x="300" y="132"/>
                </a:cxn>
                <a:cxn ang="0">
                  <a:pos x="300" y="132"/>
                </a:cxn>
                <a:cxn ang="0">
                  <a:pos x="248" y="152"/>
                </a:cxn>
                <a:cxn ang="0">
                  <a:pos x="202" y="170"/>
                </a:cxn>
                <a:cxn ang="0">
                  <a:pos x="162" y="184"/>
                </a:cxn>
                <a:cxn ang="0">
                  <a:pos x="124" y="196"/>
                </a:cxn>
                <a:cxn ang="0">
                  <a:pos x="58" y="212"/>
                </a:cxn>
                <a:cxn ang="0">
                  <a:pos x="2" y="224"/>
                </a:cxn>
                <a:cxn ang="0">
                  <a:pos x="2" y="224"/>
                </a:cxn>
                <a:cxn ang="0">
                  <a:pos x="0" y="226"/>
                </a:cxn>
                <a:cxn ang="0">
                  <a:pos x="0" y="226"/>
                </a:cxn>
                <a:cxn ang="0">
                  <a:pos x="516" y="226"/>
                </a:cxn>
                <a:cxn ang="0">
                  <a:pos x="516" y="0"/>
                </a:cxn>
                <a:cxn ang="0">
                  <a:pos x="516" y="0"/>
                </a:cxn>
                <a:cxn ang="0">
                  <a:pos x="516" y="0"/>
                </a:cxn>
                <a:cxn ang="0">
                  <a:pos x="516" y="0"/>
                </a:cxn>
                <a:cxn ang="0">
                  <a:pos x="490" y="20"/>
                </a:cxn>
                <a:cxn ang="0">
                  <a:pos x="440" y="54"/>
                </a:cxn>
                <a:cxn ang="0">
                  <a:pos x="410" y="74"/>
                </a:cxn>
                <a:cxn ang="0">
                  <a:pos x="374" y="94"/>
                </a:cxn>
                <a:cxn ang="0">
                  <a:pos x="338" y="114"/>
                </a:cxn>
                <a:cxn ang="0">
                  <a:pos x="300" y="132"/>
                </a:cxn>
                <a:cxn ang="0">
                  <a:pos x="300" y="132"/>
                </a:cxn>
              </a:cxnLst>
              <a:rect l="0" t="0" r="r" b="b"/>
              <a:pathLst>
                <a:path w="516" h="226">
                  <a:moveTo>
                    <a:pt x="300" y="132"/>
                  </a:moveTo>
                  <a:lnTo>
                    <a:pt x="300" y="132"/>
                  </a:lnTo>
                  <a:lnTo>
                    <a:pt x="248" y="152"/>
                  </a:lnTo>
                  <a:lnTo>
                    <a:pt x="202" y="170"/>
                  </a:lnTo>
                  <a:lnTo>
                    <a:pt x="162" y="184"/>
                  </a:lnTo>
                  <a:lnTo>
                    <a:pt x="124" y="196"/>
                  </a:lnTo>
                  <a:lnTo>
                    <a:pt x="58" y="212"/>
                  </a:lnTo>
                  <a:lnTo>
                    <a:pt x="2" y="224"/>
                  </a:lnTo>
                  <a:lnTo>
                    <a:pt x="2" y="224"/>
                  </a:lnTo>
                  <a:lnTo>
                    <a:pt x="0" y="226"/>
                  </a:lnTo>
                  <a:lnTo>
                    <a:pt x="0" y="226"/>
                  </a:lnTo>
                  <a:lnTo>
                    <a:pt x="516" y="226"/>
                  </a:lnTo>
                  <a:lnTo>
                    <a:pt x="516" y="0"/>
                  </a:lnTo>
                  <a:lnTo>
                    <a:pt x="516" y="0"/>
                  </a:lnTo>
                  <a:lnTo>
                    <a:pt x="516" y="0"/>
                  </a:lnTo>
                  <a:lnTo>
                    <a:pt x="516" y="0"/>
                  </a:lnTo>
                  <a:lnTo>
                    <a:pt x="490" y="20"/>
                  </a:lnTo>
                  <a:lnTo>
                    <a:pt x="440" y="54"/>
                  </a:lnTo>
                  <a:lnTo>
                    <a:pt x="410" y="74"/>
                  </a:lnTo>
                  <a:lnTo>
                    <a:pt x="374" y="94"/>
                  </a:lnTo>
                  <a:lnTo>
                    <a:pt x="338" y="114"/>
                  </a:lnTo>
                  <a:lnTo>
                    <a:pt x="300" y="132"/>
                  </a:lnTo>
                  <a:lnTo>
                    <a:pt x="300" y="13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6"/>
            <p:cNvSpPr>
              <a:spLocks/>
            </p:cNvSpPr>
            <p:nvPr userDrawn="1"/>
          </p:nvSpPr>
          <p:spPr bwMode="auto">
            <a:xfrm>
              <a:off x="2898775" y="4948238"/>
              <a:ext cx="1060450" cy="542925"/>
            </a:xfrm>
            <a:custGeom>
              <a:avLst/>
              <a:gdLst/>
              <a:ahLst/>
              <a:cxnLst>
                <a:cxn ang="0">
                  <a:pos x="422" y="176"/>
                </a:cxn>
                <a:cxn ang="0">
                  <a:pos x="422" y="176"/>
                </a:cxn>
                <a:cxn ang="0">
                  <a:pos x="370" y="202"/>
                </a:cxn>
                <a:cxn ang="0">
                  <a:pos x="312" y="230"/>
                </a:cxn>
                <a:cxn ang="0">
                  <a:pos x="250" y="254"/>
                </a:cxn>
                <a:cxn ang="0">
                  <a:pos x="188" y="278"/>
                </a:cxn>
                <a:cxn ang="0">
                  <a:pos x="130" y="300"/>
                </a:cxn>
                <a:cxn ang="0">
                  <a:pos x="76" y="318"/>
                </a:cxn>
                <a:cxn ang="0">
                  <a:pos x="32" y="332"/>
                </a:cxn>
                <a:cxn ang="0">
                  <a:pos x="0" y="342"/>
                </a:cxn>
                <a:cxn ang="0">
                  <a:pos x="0" y="342"/>
                </a:cxn>
                <a:cxn ang="0">
                  <a:pos x="152" y="342"/>
                </a:cxn>
                <a:cxn ang="0">
                  <a:pos x="152" y="342"/>
                </a:cxn>
                <a:cxn ang="0">
                  <a:pos x="154" y="340"/>
                </a:cxn>
                <a:cxn ang="0">
                  <a:pos x="154" y="340"/>
                </a:cxn>
                <a:cxn ang="0">
                  <a:pos x="210" y="328"/>
                </a:cxn>
                <a:cxn ang="0">
                  <a:pos x="276" y="312"/>
                </a:cxn>
                <a:cxn ang="0">
                  <a:pos x="314" y="300"/>
                </a:cxn>
                <a:cxn ang="0">
                  <a:pos x="354" y="286"/>
                </a:cxn>
                <a:cxn ang="0">
                  <a:pos x="400" y="268"/>
                </a:cxn>
                <a:cxn ang="0">
                  <a:pos x="452" y="248"/>
                </a:cxn>
                <a:cxn ang="0">
                  <a:pos x="452" y="248"/>
                </a:cxn>
                <a:cxn ang="0">
                  <a:pos x="490" y="230"/>
                </a:cxn>
                <a:cxn ang="0">
                  <a:pos x="526" y="210"/>
                </a:cxn>
                <a:cxn ang="0">
                  <a:pos x="562" y="190"/>
                </a:cxn>
                <a:cxn ang="0">
                  <a:pos x="592" y="170"/>
                </a:cxn>
                <a:cxn ang="0">
                  <a:pos x="642" y="136"/>
                </a:cxn>
                <a:cxn ang="0">
                  <a:pos x="668" y="116"/>
                </a:cxn>
                <a:cxn ang="0">
                  <a:pos x="668" y="116"/>
                </a:cxn>
                <a:cxn ang="0">
                  <a:pos x="668" y="116"/>
                </a:cxn>
                <a:cxn ang="0">
                  <a:pos x="668" y="0"/>
                </a:cxn>
                <a:cxn ang="0">
                  <a:pos x="668" y="0"/>
                </a:cxn>
                <a:cxn ang="0">
                  <a:pos x="628" y="36"/>
                </a:cxn>
                <a:cxn ang="0">
                  <a:pos x="576" y="76"/>
                </a:cxn>
                <a:cxn ang="0">
                  <a:pos x="546" y="98"/>
                </a:cxn>
                <a:cxn ang="0">
                  <a:pos x="510" y="124"/>
                </a:cxn>
                <a:cxn ang="0">
                  <a:pos x="470" y="148"/>
                </a:cxn>
                <a:cxn ang="0">
                  <a:pos x="422" y="176"/>
                </a:cxn>
                <a:cxn ang="0">
                  <a:pos x="422" y="176"/>
                </a:cxn>
              </a:cxnLst>
              <a:rect l="0" t="0" r="r" b="b"/>
              <a:pathLst>
                <a:path w="668" h="342">
                  <a:moveTo>
                    <a:pt x="422" y="176"/>
                  </a:moveTo>
                  <a:lnTo>
                    <a:pt x="422" y="176"/>
                  </a:lnTo>
                  <a:lnTo>
                    <a:pt x="370" y="202"/>
                  </a:lnTo>
                  <a:lnTo>
                    <a:pt x="312" y="230"/>
                  </a:lnTo>
                  <a:lnTo>
                    <a:pt x="250" y="254"/>
                  </a:lnTo>
                  <a:lnTo>
                    <a:pt x="188" y="278"/>
                  </a:lnTo>
                  <a:lnTo>
                    <a:pt x="130" y="300"/>
                  </a:lnTo>
                  <a:lnTo>
                    <a:pt x="76" y="318"/>
                  </a:lnTo>
                  <a:lnTo>
                    <a:pt x="32" y="332"/>
                  </a:lnTo>
                  <a:lnTo>
                    <a:pt x="0" y="342"/>
                  </a:lnTo>
                  <a:lnTo>
                    <a:pt x="0" y="342"/>
                  </a:lnTo>
                  <a:lnTo>
                    <a:pt x="152" y="342"/>
                  </a:lnTo>
                  <a:lnTo>
                    <a:pt x="152" y="342"/>
                  </a:lnTo>
                  <a:lnTo>
                    <a:pt x="154" y="340"/>
                  </a:lnTo>
                  <a:lnTo>
                    <a:pt x="154" y="340"/>
                  </a:lnTo>
                  <a:lnTo>
                    <a:pt x="210" y="328"/>
                  </a:lnTo>
                  <a:lnTo>
                    <a:pt x="276" y="312"/>
                  </a:lnTo>
                  <a:lnTo>
                    <a:pt x="314" y="300"/>
                  </a:lnTo>
                  <a:lnTo>
                    <a:pt x="354" y="286"/>
                  </a:lnTo>
                  <a:lnTo>
                    <a:pt x="400" y="268"/>
                  </a:lnTo>
                  <a:lnTo>
                    <a:pt x="452" y="248"/>
                  </a:lnTo>
                  <a:lnTo>
                    <a:pt x="452" y="248"/>
                  </a:lnTo>
                  <a:lnTo>
                    <a:pt x="490" y="230"/>
                  </a:lnTo>
                  <a:lnTo>
                    <a:pt x="526" y="210"/>
                  </a:lnTo>
                  <a:lnTo>
                    <a:pt x="562" y="190"/>
                  </a:lnTo>
                  <a:lnTo>
                    <a:pt x="592" y="170"/>
                  </a:lnTo>
                  <a:lnTo>
                    <a:pt x="642" y="136"/>
                  </a:lnTo>
                  <a:lnTo>
                    <a:pt x="668" y="116"/>
                  </a:lnTo>
                  <a:lnTo>
                    <a:pt x="668" y="116"/>
                  </a:lnTo>
                  <a:lnTo>
                    <a:pt x="668" y="116"/>
                  </a:lnTo>
                  <a:lnTo>
                    <a:pt x="668" y="0"/>
                  </a:lnTo>
                  <a:lnTo>
                    <a:pt x="668" y="0"/>
                  </a:lnTo>
                  <a:lnTo>
                    <a:pt x="628" y="36"/>
                  </a:lnTo>
                  <a:lnTo>
                    <a:pt x="576" y="76"/>
                  </a:lnTo>
                  <a:lnTo>
                    <a:pt x="546" y="98"/>
                  </a:lnTo>
                  <a:lnTo>
                    <a:pt x="510" y="124"/>
                  </a:lnTo>
                  <a:lnTo>
                    <a:pt x="470" y="148"/>
                  </a:lnTo>
                  <a:lnTo>
                    <a:pt x="422" y="176"/>
                  </a:lnTo>
                  <a:lnTo>
                    <a:pt x="422" y="176"/>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2" name="Titre 1"/>
          <p:cNvSpPr>
            <a:spLocks noGrp="1"/>
          </p:cNvSpPr>
          <p:nvPr>
            <p:ph type="title"/>
          </p:nvPr>
        </p:nvSpPr>
        <p:spPr/>
        <p:txBody>
          <a:bodyPr/>
          <a:lstStyle>
            <a:lvl1pPr>
              <a:defRPr/>
            </a:lvl1pPr>
          </a:lstStyle>
          <a:p>
            <a:r>
              <a:rPr lang="fr-FR" dirty="0"/>
              <a:t>Cliquez pour modifier le style du titre</a:t>
            </a:r>
          </a:p>
        </p:txBody>
      </p:sp>
      <p:sp>
        <p:nvSpPr>
          <p:cNvPr id="3" name="Espace réservé du texte 2"/>
          <p:cNvSpPr>
            <a:spLocks noGrp="1"/>
          </p:cNvSpPr>
          <p:nvPr>
            <p:ph type="body" idx="1"/>
          </p:nvPr>
        </p:nvSpPr>
        <p:spPr>
          <a:xfrm>
            <a:off x="180000" y="900000"/>
            <a:ext cx="4032000" cy="648000"/>
          </a:xfrm>
        </p:spPr>
        <p:txBody>
          <a:bodyPr lIns="0" tIns="36000" rIns="0" bIns="36000" anchor="b" anchorCtr="0"/>
          <a:lstStyle>
            <a:lvl1pPr marL="0" indent="0">
              <a:lnSpc>
                <a:spcPts val="2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180000" y="1548000"/>
            <a:ext cx="4032000" cy="4752000"/>
          </a:xfrm>
        </p:spPr>
        <p:txBody>
          <a:bodyPr lIns="36000" rIns="0"/>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356000" y="900000"/>
            <a:ext cx="5400000" cy="648000"/>
          </a:xfrm>
        </p:spPr>
        <p:txBody>
          <a:bodyPr lIns="0" tIns="36000" rIns="0" bIns="36000" anchor="b" anchorCtr="0"/>
          <a:lstStyle>
            <a:lvl1pPr marL="0" indent="0">
              <a:lnSpc>
                <a:spcPts val="2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356000" y="1548000"/>
            <a:ext cx="5400000" cy="4752000"/>
          </a:xfrm>
        </p:spPr>
        <p:txBody>
          <a:bodyPr lIns="36000" tIns="0" rIns="0" bIns="0"/>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r>
              <a:rPr lang="fr-FR"/>
              <a:t>Date</a:t>
            </a:r>
            <a:endParaRPr lang="fr-FR" dirty="0"/>
          </a:p>
        </p:txBody>
      </p:sp>
      <p:sp>
        <p:nvSpPr>
          <p:cNvPr id="9" name="Espace réservé du numéro de diapositive 8"/>
          <p:cNvSpPr>
            <a:spLocks noGrp="1"/>
          </p:cNvSpPr>
          <p:nvPr>
            <p:ph type="sldNum" sz="quarter" idx="12"/>
          </p:nvPr>
        </p:nvSpPr>
        <p:spPr/>
        <p:txBody>
          <a:bodyPr/>
          <a:lstStyle/>
          <a:p>
            <a:fld id="{B352F7E0-EA37-4E6C-905D-5387D5601DFD}" type="slidenum">
              <a:rPr lang="fr-FR" smtClean="0"/>
              <a:pPr/>
              <a:t>‹N°›</a:t>
            </a:fld>
            <a:endParaRPr lang="fr-FR" dirty="0"/>
          </a:p>
        </p:txBody>
      </p:sp>
      <p:pic>
        <p:nvPicPr>
          <p:cNvPr id="13" name="Image 12">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0000" y="180000"/>
            <a:ext cx="9571038" cy="566738"/>
          </a:xfrm>
        </p:spPr>
        <p:txBody>
          <a:bodyPr anchor="t" anchorCtr="0">
            <a:noAutofit/>
          </a:bodyPr>
          <a:lstStyle>
            <a:lvl1pPr algn="l">
              <a:defRPr sz="2800" b="1"/>
            </a:lvl1pPr>
          </a:lstStyle>
          <a:p>
            <a:r>
              <a:rPr lang="fr-FR" dirty="0"/>
              <a:t>Cliquez pour modifier le style du titre</a:t>
            </a:r>
          </a:p>
        </p:txBody>
      </p:sp>
      <p:sp>
        <p:nvSpPr>
          <p:cNvPr id="3" name="Espace réservé pour une image  2"/>
          <p:cNvSpPr>
            <a:spLocks noGrp="1"/>
          </p:cNvSpPr>
          <p:nvPr>
            <p:ph type="pic" idx="1"/>
          </p:nvPr>
        </p:nvSpPr>
        <p:spPr>
          <a:xfrm>
            <a:off x="187325" y="904874"/>
            <a:ext cx="9571038" cy="5044405"/>
          </a:xfrm>
        </p:spPr>
        <p:txBody>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87325" y="6021288"/>
            <a:ext cx="9571038" cy="280302"/>
          </a:xfrm>
        </p:spPr>
        <p:txBody>
          <a:bodyPr lIns="0" rIns="0" anchor="ctr" anchorCtr="0"/>
          <a:lstStyle>
            <a:lvl1pPr marL="0" indent="0" algn="ctr">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Date</a:t>
            </a:r>
            <a:endParaRPr lang="fr-FR" dirty="0"/>
          </a:p>
        </p:txBody>
      </p:sp>
      <p:sp>
        <p:nvSpPr>
          <p:cNvPr id="7" name="Espace réservé du numéro de diapositive 6"/>
          <p:cNvSpPr>
            <a:spLocks noGrp="1"/>
          </p:cNvSpPr>
          <p:nvPr>
            <p:ph type="sldNum" sz="quarter" idx="12"/>
          </p:nvPr>
        </p:nvSpPr>
        <p:spPr/>
        <p:txBody>
          <a:bodyPr/>
          <a:lstStyle/>
          <a:p>
            <a:fld id="{B352F7E0-EA37-4E6C-905D-5387D5601DFD}" type="slidenum">
              <a:rPr lang="fr-FR" smtClean="0"/>
              <a:pPr/>
              <a:t>‹N°›</a:t>
            </a:fld>
            <a:endParaRPr lang="fr-FR" dirty="0"/>
          </a:p>
        </p:txBody>
      </p:sp>
      <p:grpSp>
        <p:nvGrpSpPr>
          <p:cNvPr id="8" name="Groupe 7"/>
          <p:cNvGrpSpPr/>
          <p:nvPr userDrawn="1"/>
        </p:nvGrpSpPr>
        <p:grpSpPr>
          <a:xfrm>
            <a:off x="8661819" y="6170268"/>
            <a:ext cx="1242203" cy="683066"/>
            <a:chOff x="2898775" y="4948238"/>
            <a:chExt cx="1060450" cy="542925"/>
          </a:xfrm>
        </p:grpSpPr>
        <p:sp>
          <p:nvSpPr>
            <p:cNvPr id="9" name="Freeform 5"/>
            <p:cNvSpPr>
              <a:spLocks/>
            </p:cNvSpPr>
            <p:nvPr userDrawn="1"/>
          </p:nvSpPr>
          <p:spPr bwMode="auto">
            <a:xfrm>
              <a:off x="3140075" y="5132388"/>
              <a:ext cx="819150" cy="358775"/>
            </a:xfrm>
            <a:custGeom>
              <a:avLst/>
              <a:gdLst/>
              <a:ahLst/>
              <a:cxnLst>
                <a:cxn ang="0">
                  <a:pos x="300" y="132"/>
                </a:cxn>
                <a:cxn ang="0">
                  <a:pos x="300" y="132"/>
                </a:cxn>
                <a:cxn ang="0">
                  <a:pos x="248" y="152"/>
                </a:cxn>
                <a:cxn ang="0">
                  <a:pos x="202" y="170"/>
                </a:cxn>
                <a:cxn ang="0">
                  <a:pos x="162" y="184"/>
                </a:cxn>
                <a:cxn ang="0">
                  <a:pos x="124" y="196"/>
                </a:cxn>
                <a:cxn ang="0">
                  <a:pos x="58" y="212"/>
                </a:cxn>
                <a:cxn ang="0">
                  <a:pos x="2" y="224"/>
                </a:cxn>
                <a:cxn ang="0">
                  <a:pos x="2" y="224"/>
                </a:cxn>
                <a:cxn ang="0">
                  <a:pos x="0" y="226"/>
                </a:cxn>
                <a:cxn ang="0">
                  <a:pos x="0" y="226"/>
                </a:cxn>
                <a:cxn ang="0">
                  <a:pos x="516" y="226"/>
                </a:cxn>
                <a:cxn ang="0">
                  <a:pos x="516" y="0"/>
                </a:cxn>
                <a:cxn ang="0">
                  <a:pos x="516" y="0"/>
                </a:cxn>
                <a:cxn ang="0">
                  <a:pos x="516" y="0"/>
                </a:cxn>
                <a:cxn ang="0">
                  <a:pos x="516" y="0"/>
                </a:cxn>
                <a:cxn ang="0">
                  <a:pos x="490" y="20"/>
                </a:cxn>
                <a:cxn ang="0">
                  <a:pos x="440" y="54"/>
                </a:cxn>
                <a:cxn ang="0">
                  <a:pos x="410" y="74"/>
                </a:cxn>
                <a:cxn ang="0">
                  <a:pos x="374" y="94"/>
                </a:cxn>
                <a:cxn ang="0">
                  <a:pos x="338" y="114"/>
                </a:cxn>
                <a:cxn ang="0">
                  <a:pos x="300" y="132"/>
                </a:cxn>
                <a:cxn ang="0">
                  <a:pos x="300" y="132"/>
                </a:cxn>
              </a:cxnLst>
              <a:rect l="0" t="0" r="r" b="b"/>
              <a:pathLst>
                <a:path w="516" h="226">
                  <a:moveTo>
                    <a:pt x="300" y="132"/>
                  </a:moveTo>
                  <a:lnTo>
                    <a:pt x="300" y="132"/>
                  </a:lnTo>
                  <a:lnTo>
                    <a:pt x="248" y="152"/>
                  </a:lnTo>
                  <a:lnTo>
                    <a:pt x="202" y="170"/>
                  </a:lnTo>
                  <a:lnTo>
                    <a:pt x="162" y="184"/>
                  </a:lnTo>
                  <a:lnTo>
                    <a:pt x="124" y="196"/>
                  </a:lnTo>
                  <a:lnTo>
                    <a:pt x="58" y="212"/>
                  </a:lnTo>
                  <a:lnTo>
                    <a:pt x="2" y="224"/>
                  </a:lnTo>
                  <a:lnTo>
                    <a:pt x="2" y="224"/>
                  </a:lnTo>
                  <a:lnTo>
                    <a:pt x="0" y="226"/>
                  </a:lnTo>
                  <a:lnTo>
                    <a:pt x="0" y="226"/>
                  </a:lnTo>
                  <a:lnTo>
                    <a:pt x="516" y="226"/>
                  </a:lnTo>
                  <a:lnTo>
                    <a:pt x="516" y="0"/>
                  </a:lnTo>
                  <a:lnTo>
                    <a:pt x="516" y="0"/>
                  </a:lnTo>
                  <a:lnTo>
                    <a:pt x="516" y="0"/>
                  </a:lnTo>
                  <a:lnTo>
                    <a:pt x="516" y="0"/>
                  </a:lnTo>
                  <a:lnTo>
                    <a:pt x="490" y="20"/>
                  </a:lnTo>
                  <a:lnTo>
                    <a:pt x="440" y="54"/>
                  </a:lnTo>
                  <a:lnTo>
                    <a:pt x="410" y="74"/>
                  </a:lnTo>
                  <a:lnTo>
                    <a:pt x="374" y="94"/>
                  </a:lnTo>
                  <a:lnTo>
                    <a:pt x="338" y="114"/>
                  </a:lnTo>
                  <a:lnTo>
                    <a:pt x="300" y="132"/>
                  </a:lnTo>
                  <a:lnTo>
                    <a:pt x="300" y="13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6"/>
            <p:cNvSpPr>
              <a:spLocks/>
            </p:cNvSpPr>
            <p:nvPr userDrawn="1"/>
          </p:nvSpPr>
          <p:spPr bwMode="auto">
            <a:xfrm>
              <a:off x="2898775" y="4948238"/>
              <a:ext cx="1060450" cy="542925"/>
            </a:xfrm>
            <a:custGeom>
              <a:avLst/>
              <a:gdLst/>
              <a:ahLst/>
              <a:cxnLst>
                <a:cxn ang="0">
                  <a:pos x="422" y="176"/>
                </a:cxn>
                <a:cxn ang="0">
                  <a:pos x="422" y="176"/>
                </a:cxn>
                <a:cxn ang="0">
                  <a:pos x="370" y="202"/>
                </a:cxn>
                <a:cxn ang="0">
                  <a:pos x="312" y="230"/>
                </a:cxn>
                <a:cxn ang="0">
                  <a:pos x="250" y="254"/>
                </a:cxn>
                <a:cxn ang="0">
                  <a:pos x="188" y="278"/>
                </a:cxn>
                <a:cxn ang="0">
                  <a:pos x="130" y="300"/>
                </a:cxn>
                <a:cxn ang="0">
                  <a:pos x="76" y="318"/>
                </a:cxn>
                <a:cxn ang="0">
                  <a:pos x="32" y="332"/>
                </a:cxn>
                <a:cxn ang="0">
                  <a:pos x="0" y="342"/>
                </a:cxn>
                <a:cxn ang="0">
                  <a:pos x="0" y="342"/>
                </a:cxn>
                <a:cxn ang="0">
                  <a:pos x="152" y="342"/>
                </a:cxn>
                <a:cxn ang="0">
                  <a:pos x="152" y="342"/>
                </a:cxn>
                <a:cxn ang="0">
                  <a:pos x="154" y="340"/>
                </a:cxn>
                <a:cxn ang="0">
                  <a:pos x="154" y="340"/>
                </a:cxn>
                <a:cxn ang="0">
                  <a:pos x="210" y="328"/>
                </a:cxn>
                <a:cxn ang="0">
                  <a:pos x="276" y="312"/>
                </a:cxn>
                <a:cxn ang="0">
                  <a:pos x="314" y="300"/>
                </a:cxn>
                <a:cxn ang="0">
                  <a:pos x="354" y="286"/>
                </a:cxn>
                <a:cxn ang="0">
                  <a:pos x="400" y="268"/>
                </a:cxn>
                <a:cxn ang="0">
                  <a:pos x="452" y="248"/>
                </a:cxn>
                <a:cxn ang="0">
                  <a:pos x="452" y="248"/>
                </a:cxn>
                <a:cxn ang="0">
                  <a:pos x="490" y="230"/>
                </a:cxn>
                <a:cxn ang="0">
                  <a:pos x="526" y="210"/>
                </a:cxn>
                <a:cxn ang="0">
                  <a:pos x="562" y="190"/>
                </a:cxn>
                <a:cxn ang="0">
                  <a:pos x="592" y="170"/>
                </a:cxn>
                <a:cxn ang="0">
                  <a:pos x="642" y="136"/>
                </a:cxn>
                <a:cxn ang="0">
                  <a:pos x="668" y="116"/>
                </a:cxn>
                <a:cxn ang="0">
                  <a:pos x="668" y="116"/>
                </a:cxn>
                <a:cxn ang="0">
                  <a:pos x="668" y="116"/>
                </a:cxn>
                <a:cxn ang="0">
                  <a:pos x="668" y="0"/>
                </a:cxn>
                <a:cxn ang="0">
                  <a:pos x="668" y="0"/>
                </a:cxn>
                <a:cxn ang="0">
                  <a:pos x="628" y="36"/>
                </a:cxn>
                <a:cxn ang="0">
                  <a:pos x="576" y="76"/>
                </a:cxn>
                <a:cxn ang="0">
                  <a:pos x="546" y="98"/>
                </a:cxn>
                <a:cxn ang="0">
                  <a:pos x="510" y="124"/>
                </a:cxn>
                <a:cxn ang="0">
                  <a:pos x="470" y="148"/>
                </a:cxn>
                <a:cxn ang="0">
                  <a:pos x="422" y="176"/>
                </a:cxn>
                <a:cxn ang="0">
                  <a:pos x="422" y="176"/>
                </a:cxn>
              </a:cxnLst>
              <a:rect l="0" t="0" r="r" b="b"/>
              <a:pathLst>
                <a:path w="668" h="342">
                  <a:moveTo>
                    <a:pt x="422" y="176"/>
                  </a:moveTo>
                  <a:lnTo>
                    <a:pt x="422" y="176"/>
                  </a:lnTo>
                  <a:lnTo>
                    <a:pt x="370" y="202"/>
                  </a:lnTo>
                  <a:lnTo>
                    <a:pt x="312" y="230"/>
                  </a:lnTo>
                  <a:lnTo>
                    <a:pt x="250" y="254"/>
                  </a:lnTo>
                  <a:lnTo>
                    <a:pt x="188" y="278"/>
                  </a:lnTo>
                  <a:lnTo>
                    <a:pt x="130" y="300"/>
                  </a:lnTo>
                  <a:lnTo>
                    <a:pt x="76" y="318"/>
                  </a:lnTo>
                  <a:lnTo>
                    <a:pt x="32" y="332"/>
                  </a:lnTo>
                  <a:lnTo>
                    <a:pt x="0" y="342"/>
                  </a:lnTo>
                  <a:lnTo>
                    <a:pt x="0" y="342"/>
                  </a:lnTo>
                  <a:lnTo>
                    <a:pt x="152" y="342"/>
                  </a:lnTo>
                  <a:lnTo>
                    <a:pt x="152" y="342"/>
                  </a:lnTo>
                  <a:lnTo>
                    <a:pt x="154" y="340"/>
                  </a:lnTo>
                  <a:lnTo>
                    <a:pt x="154" y="340"/>
                  </a:lnTo>
                  <a:lnTo>
                    <a:pt x="210" y="328"/>
                  </a:lnTo>
                  <a:lnTo>
                    <a:pt x="276" y="312"/>
                  </a:lnTo>
                  <a:lnTo>
                    <a:pt x="314" y="300"/>
                  </a:lnTo>
                  <a:lnTo>
                    <a:pt x="354" y="286"/>
                  </a:lnTo>
                  <a:lnTo>
                    <a:pt x="400" y="268"/>
                  </a:lnTo>
                  <a:lnTo>
                    <a:pt x="452" y="248"/>
                  </a:lnTo>
                  <a:lnTo>
                    <a:pt x="452" y="248"/>
                  </a:lnTo>
                  <a:lnTo>
                    <a:pt x="490" y="230"/>
                  </a:lnTo>
                  <a:lnTo>
                    <a:pt x="526" y="210"/>
                  </a:lnTo>
                  <a:lnTo>
                    <a:pt x="562" y="190"/>
                  </a:lnTo>
                  <a:lnTo>
                    <a:pt x="592" y="170"/>
                  </a:lnTo>
                  <a:lnTo>
                    <a:pt x="642" y="136"/>
                  </a:lnTo>
                  <a:lnTo>
                    <a:pt x="668" y="116"/>
                  </a:lnTo>
                  <a:lnTo>
                    <a:pt x="668" y="116"/>
                  </a:lnTo>
                  <a:lnTo>
                    <a:pt x="668" y="116"/>
                  </a:lnTo>
                  <a:lnTo>
                    <a:pt x="668" y="0"/>
                  </a:lnTo>
                  <a:lnTo>
                    <a:pt x="668" y="0"/>
                  </a:lnTo>
                  <a:lnTo>
                    <a:pt x="628" y="36"/>
                  </a:lnTo>
                  <a:lnTo>
                    <a:pt x="576" y="76"/>
                  </a:lnTo>
                  <a:lnTo>
                    <a:pt x="546" y="98"/>
                  </a:lnTo>
                  <a:lnTo>
                    <a:pt x="510" y="124"/>
                  </a:lnTo>
                  <a:lnTo>
                    <a:pt x="470" y="148"/>
                  </a:lnTo>
                  <a:lnTo>
                    <a:pt x="422" y="176"/>
                  </a:lnTo>
                  <a:lnTo>
                    <a:pt x="422" y="176"/>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pic>
        <p:nvPicPr>
          <p:cNvPr id="11" name="Image 10">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999" y="180000"/>
            <a:ext cx="9578363" cy="612000"/>
          </a:xfrm>
        </p:spPr>
        <p:txBody>
          <a:bodyPr anchor="t" anchorCtr="0">
            <a:noAutofit/>
          </a:bodyPr>
          <a:lstStyle>
            <a:lvl1pPr algn="l">
              <a:defRPr sz="2800" b="1"/>
            </a:lvl1pPr>
          </a:lstStyle>
          <a:p>
            <a:r>
              <a:rPr lang="fr-FR"/>
              <a:t>Cliquez pour modifier le style du titre</a:t>
            </a:r>
          </a:p>
        </p:txBody>
      </p:sp>
      <p:sp>
        <p:nvSpPr>
          <p:cNvPr id="3" name="Espace réservé du contenu 2"/>
          <p:cNvSpPr>
            <a:spLocks noGrp="1"/>
          </p:cNvSpPr>
          <p:nvPr>
            <p:ph idx="1"/>
          </p:nvPr>
        </p:nvSpPr>
        <p:spPr>
          <a:xfrm>
            <a:off x="3187304" y="900000"/>
            <a:ext cx="6552000" cy="5040000"/>
          </a:xfrm>
        </p:spPr>
        <p:txBody>
          <a:bodyPr lIns="0" rIns="0"/>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3187304" y="5940000"/>
            <a:ext cx="6552000" cy="320900"/>
          </a:xfrm>
        </p:spPr>
        <p:txBody>
          <a:bodyPr lIns="0" tIns="0" rIns="0" bIns="0" anchor="ctr" anchorCtr="0"/>
          <a:lstStyle>
            <a:lvl1pPr marL="0" indent="0">
              <a:lnSpc>
                <a:spcPts val="12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p>
            <a:r>
              <a:rPr lang="fr-FR"/>
              <a:t>Date</a:t>
            </a:r>
            <a:endParaRPr lang="fr-FR" dirty="0"/>
          </a:p>
        </p:txBody>
      </p:sp>
      <p:sp>
        <p:nvSpPr>
          <p:cNvPr id="7" name="Espace réservé du numéro de diapositive 6"/>
          <p:cNvSpPr>
            <a:spLocks noGrp="1"/>
          </p:cNvSpPr>
          <p:nvPr>
            <p:ph type="sldNum" sz="quarter" idx="12"/>
          </p:nvPr>
        </p:nvSpPr>
        <p:spPr/>
        <p:txBody>
          <a:bodyPr/>
          <a:lstStyle/>
          <a:p>
            <a:fld id="{B352F7E0-EA37-4E6C-905D-5387D5601DFD}" type="slidenum">
              <a:rPr lang="fr-FR" smtClean="0"/>
              <a:pPr/>
              <a:t>‹N°›</a:t>
            </a:fld>
            <a:endParaRPr lang="fr-FR" dirty="0"/>
          </a:p>
        </p:txBody>
      </p:sp>
      <p:grpSp>
        <p:nvGrpSpPr>
          <p:cNvPr id="8" name="Groupe 7"/>
          <p:cNvGrpSpPr/>
          <p:nvPr userDrawn="1"/>
        </p:nvGrpSpPr>
        <p:grpSpPr>
          <a:xfrm>
            <a:off x="8661819" y="6170268"/>
            <a:ext cx="1242203" cy="683066"/>
            <a:chOff x="2898775" y="4948238"/>
            <a:chExt cx="1060450" cy="542925"/>
          </a:xfrm>
        </p:grpSpPr>
        <p:sp>
          <p:nvSpPr>
            <p:cNvPr id="9" name="Freeform 5"/>
            <p:cNvSpPr>
              <a:spLocks/>
            </p:cNvSpPr>
            <p:nvPr userDrawn="1"/>
          </p:nvSpPr>
          <p:spPr bwMode="auto">
            <a:xfrm>
              <a:off x="3140075" y="5132388"/>
              <a:ext cx="819150" cy="358775"/>
            </a:xfrm>
            <a:custGeom>
              <a:avLst/>
              <a:gdLst/>
              <a:ahLst/>
              <a:cxnLst>
                <a:cxn ang="0">
                  <a:pos x="300" y="132"/>
                </a:cxn>
                <a:cxn ang="0">
                  <a:pos x="300" y="132"/>
                </a:cxn>
                <a:cxn ang="0">
                  <a:pos x="248" y="152"/>
                </a:cxn>
                <a:cxn ang="0">
                  <a:pos x="202" y="170"/>
                </a:cxn>
                <a:cxn ang="0">
                  <a:pos x="162" y="184"/>
                </a:cxn>
                <a:cxn ang="0">
                  <a:pos x="124" y="196"/>
                </a:cxn>
                <a:cxn ang="0">
                  <a:pos x="58" y="212"/>
                </a:cxn>
                <a:cxn ang="0">
                  <a:pos x="2" y="224"/>
                </a:cxn>
                <a:cxn ang="0">
                  <a:pos x="2" y="224"/>
                </a:cxn>
                <a:cxn ang="0">
                  <a:pos x="0" y="226"/>
                </a:cxn>
                <a:cxn ang="0">
                  <a:pos x="0" y="226"/>
                </a:cxn>
                <a:cxn ang="0">
                  <a:pos x="516" y="226"/>
                </a:cxn>
                <a:cxn ang="0">
                  <a:pos x="516" y="0"/>
                </a:cxn>
                <a:cxn ang="0">
                  <a:pos x="516" y="0"/>
                </a:cxn>
                <a:cxn ang="0">
                  <a:pos x="516" y="0"/>
                </a:cxn>
                <a:cxn ang="0">
                  <a:pos x="516" y="0"/>
                </a:cxn>
                <a:cxn ang="0">
                  <a:pos x="490" y="20"/>
                </a:cxn>
                <a:cxn ang="0">
                  <a:pos x="440" y="54"/>
                </a:cxn>
                <a:cxn ang="0">
                  <a:pos x="410" y="74"/>
                </a:cxn>
                <a:cxn ang="0">
                  <a:pos x="374" y="94"/>
                </a:cxn>
                <a:cxn ang="0">
                  <a:pos x="338" y="114"/>
                </a:cxn>
                <a:cxn ang="0">
                  <a:pos x="300" y="132"/>
                </a:cxn>
                <a:cxn ang="0">
                  <a:pos x="300" y="132"/>
                </a:cxn>
              </a:cxnLst>
              <a:rect l="0" t="0" r="r" b="b"/>
              <a:pathLst>
                <a:path w="516" h="226">
                  <a:moveTo>
                    <a:pt x="300" y="132"/>
                  </a:moveTo>
                  <a:lnTo>
                    <a:pt x="300" y="132"/>
                  </a:lnTo>
                  <a:lnTo>
                    <a:pt x="248" y="152"/>
                  </a:lnTo>
                  <a:lnTo>
                    <a:pt x="202" y="170"/>
                  </a:lnTo>
                  <a:lnTo>
                    <a:pt x="162" y="184"/>
                  </a:lnTo>
                  <a:lnTo>
                    <a:pt x="124" y="196"/>
                  </a:lnTo>
                  <a:lnTo>
                    <a:pt x="58" y="212"/>
                  </a:lnTo>
                  <a:lnTo>
                    <a:pt x="2" y="224"/>
                  </a:lnTo>
                  <a:lnTo>
                    <a:pt x="2" y="224"/>
                  </a:lnTo>
                  <a:lnTo>
                    <a:pt x="0" y="226"/>
                  </a:lnTo>
                  <a:lnTo>
                    <a:pt x="0" y="226"/>
                  </a:lnTo>
                  <a:lnTo>
                    <a:pt x="516" y="226"/>
                  </a:lnTo>
                  <a:lnTo>
                    <a:pt x="516" y="0"/>
                  </a:lnTo>
                  <a:lnTo>
                    <a:pt x="516" y="0"/>
                  </a:lnTo>
                  <a:lnTo>
                    <a:pt x="516" y="0"/>
                  </a:lnTo>
                  <a:lnTo>
                    <a:pt x="516" y="0"/>
                  </a:lnTo>
                  <a:lnTo>
                    <a:pt x="490" y="20"/>
                  </a:lnTo>
                  <a:lnTo>
                    <a:pt x="440" y="54"/>
                  </a:lnTo>
                  <a:lnTo>
                    <a:pt x="410" y="74"/>
                  </a:lnTo>
                  <a:lnTo>
                    <a:pt x="374" y="94"/>
                  </a:lnTo>
                  <a:lnTo>
                    <a:pt x="338" y="114"/>
                  </a:lnTo>
                  <a:lnTo>
                    <a:pt x="300" y="132"/>
                  </a:lnTo>
                  <a:lnTo>
                    <a:pt x="300" y="13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6"/>
            <p:cNvSpPr>
              <a:spLocks/>
            </p:cNvSpPr>
            <p:nvPr userDrawn="1"/>
          </p:nvSpPr>
          <p:spPr bwMode="auto">
            <a:xfrm>
              <a:off x="2898775" y="4948238"/>
              <a:ext cx="1060450" cy="542925"/>
            </a:xfrm>
            <a:custGeom>
              <a:avLst/>
              <a:gdLst/>
              <a:ahLst/>
              <a:cxnLst>
                <a:cxn ang="0">
                  <a:pos x="422" y="176"/>
                </a:cxn>
                <a:cxn ang="0">
                  <a:pos x="422" y="176"/>
                </a:cxn>
                <a:cxn ang="0">
                  <a:pos x="370" y="202"/>
                </a:cxn>
                <a:cxn ang="0">
                  <a:pos x="312" y="230"/>
                </a:cxn>
                <a:cxn ang="0">
                  <a:pos x="250" y="254"/>
                </a:cxn>
                <a:cxn ang="0">
                  <a:pos x="188" y="278"/>
                </a:cxn>
                <a:cxn ang="0">
                  <a:pos x="130" y="300"/>
                </a:cxn>
                <a:cxn ang="0">
                  <a:pos x="76" y="318"/>
                </a:cxn>
                <a:cxn ang="0">
                  <a:pos x="32" y="332"/>
                </a:cxn>
                <a:cxn ang="0">
                  <a:pos x="0" y="342"/>
                </a:cxn>
                <a:cxn ang="0">
                  <a:pos x="0" y="342"/>
                </a:cxn>
                <a:cxn ang="0">
                  <a:pos x="152" y="342"/>
                </a:cxn>
                <a:cxn ang="0">
                  <a:pos x="152" y="342"/>
                </a:cxn>
                <a:cxn ang="0">
                  <a:pos x="154" y="340"/>
                </a:cxn>
                <a:cxn ang="0">
                  <a:pos x="154" y="340"/>
                </a:cxn>
                <a:cxn ang="0">
                  <a:pos x="210" y="328"/>
                </a:cxn>
                <a:cxn ang="0">
                  <a:pos x="276" y="312"/>
                </a:cxn>
                <a:cxn ang="0">
                  <a:pos x="314" y="300"/>
                </a:cxn>
                <a:cxn ang="0">
                  <a:pos x="354" y="286"/>
                </a:cxn>
                <a:cxn ang="0">
                  <a:pos x="400" y="268"/>
                </a:cxn>
                <a:cxn ang="0">
                  <a:pos x="452" y="248"/>
                </a:cxn>
                <a:cxn ang="0">
                  <a:pos x="452" y="248"/>
                </a:cxn>
                <a:cxn ang="0">
                  <a:pos x="490" y="230"/>
                </a:cxn>
                <a:cxn ang="0">
                  <a:pos x="526" y="210"/>
                </a:cxn>
                <a:cxn ang="0">
                  <a:pos x="562" y="190"/>
                </a:cxn>
                <a:cxn ang="0">
                  <a:pos x="592" y="170"/>
                </a:cxn>
                <a:cxn ang="0">
                  <a:pos x="642" y="136"/>
                </a:cxn>
                <a:cxn ang="0">
                  <a:pos x="668" y="116"/>
                </a:cxn>
                <a:cxn ang="0">
                  <a:pos x="668" y="116"/>
                </a:cxn>
                <a:cxn ang="0">
                  <a:pos x="668" y="116"/>
                </a:cxn>
                <a:cxn ang="0">
                  <a:pos x="668" y="0"/>
                </a:cxn>
                <a:cxn ang="0">
                  <a:pos x="668" y="0"/>
                </a:cxn>
                <a:cxn ang="0">
                  <a:pos x="628" y="36"/>
                </a:cxn>
                <a:cxn ang="0">
                  <a:pos x="576" y="76"/>
                </a:cxn>
                <a:cxn ang="0">
                  <a:pos x="546" y="98"/>
                </a:cxn>
                <a:cxn ang="0">
                  <a:pos x="510" y="124"/>
                </a:cxn>
                <a:cxn ang="0">
                  <a:pos x="470" y="148"/>
                </a:cxn>
                <a:cxn ang="0">
                  <a:pos x="422" y="176"/>
                </a:cxn>
                <a:cxn ang="0">
                  <a:pos x="422" y="176"/>
                </a:cxn>
              </a:cxnLst>
              <a:rect l="0" t="0" r="r" b="b"/>
              <a:pathLst>
                <a:path w="668" h="342">
                  <a:moveTo>
                    <a:pt x="422" y="176"/>
                  </a:moveTo>
                  <a:lnTo>
                    <a:pt x="422" y="176"/>
                  </a:lnTo>
                  <a:lnTo>
                    <a:pt x="370" y="202"/>
                  </a:lnTo>
                  <a:lnTo>
                    <a:pt x="312" y="230"/>
                  </a:lnTo>
                  <a:lnTo>
                    <a:pt x="250" y="254"/>
                  </a:lnTo>
                  <a:lnTo>
                    <a:pt x="188" y="278"/>
                  </a:lnTo>
                  <a:lnTo>
                    <a:pt x="130" y="300"/>
                  </a:lnTo>
                  <a:lnTo>
                    <a:pt x="76" y="318"/>
                  </a:lnTo>
                  <a:lnTo>
                    <a:pt x="32" y="332"/>
                  </a:lnTo>
                  <a:lnTo>
                    <a:pt x="0" y="342"/>
                  </a:lnTo>
                  <a:lnTo>
                    <a:pt x="0" y="342"/>
                  </a:lnTo>
                  <a:lnTo>
                    <a:pt x="152" y="342"/>
                  </a:lnTo>
                  <a:lnTo>
                    <a:pt x="152" y="342"/>
                  </a:lnTo>
                  <a:lnTo>
                    <a:pt x="154" y="340"/>
                  </a:lnTo>
                  <a:lnTo>
                    <a:pt x="154" y="340"/>
                  </a:lnTo>
                  <a:lnTo>
                    <a:pt x="210" y="328"/>
                  </a:lnTo>
                  <a:lnTo>
                    <a:pt x="276" y="312"/>
                  </a:lnTo>
                  <a:lnTo>
                    <a:pt x="314" y="300"/>
                  </a:lnTo>
                  <a:lnTo>
                    <a:pt x="354" y="286"/>
                  </a:lnTo>
                  <a:lnTo>
                    <a:pt x="400" y="268"/>
                  </a:lnTo>
                  <a:lnTo>
                    <a:pt x="452" y="248"/>
                  </a:lnTo>
                  <a:lnTo>
                    <a:pt x="452" y="248"/>
                  </a:lnTo>
                  <a:lnTo>
                    <a:pt x="490" y="230"/>
                  </a:lnTo>
                  <a:lnTo>
                    <a:pt x="526" y="210"/>
                  </a:lnTo>
                  <a:lnTo>
                    <a:pt x="562" y="190"/>
                  </a:lnTo>
                  <a:lnTo>
                    <a:pt x="592" y="170"/>
                  </a:lnTo>
                  <a:lnTo>
                    <a:pt x="642" y="136"/>
                  </a:lnTo>
                  <a:lnTo>
                    <a:pt x="668" y="116"/>
                  </a:lnTo>
                  <a:lnTo>
                    <a:pt x="668" y="116"/>
                  </a:lnTo>
                  <a:lnTo>
                    <a:pt x="668" y="116"/>
                  </a:lnTo>
                  <a:lnTo>
                    <a:pt x="668" y="0"/>
                  </a:lnTo>
                  <a:lnTo>
                    <a:pt x="668" y="0"/>
                  </a:lnTo>
                  <a:lnTo>
                    <a:pt x="628" y="36"/>
                  </a:lnTo>
                  <a:lnTo>
                    <a:pt x="576" y="76"/>
                  </a:lnTo>
                  <a:lnTo>
                    <a:pt x="546" y="98"/>
                  </a:lnTo>
                  <a:lnTo>
                    <a:pt x="510" y="124"/>
                  </a:lnTo>
                  <a:lnTo>
                    <a:pt x="470" y="148"/>
                  </a:lnTo>
                  <a:lnTo>
                    <a:pt x="422" y="176"/>
                  </a:lnTo>
                  <a:lnTo>
                    <a:pt x="422" y="176"/>
                  </a:lnTo>
                  <a:close/>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2" name="Espace réservé du contenu 2"/>
          <p:cNvSpPr>
            <a:spLocks noGrp="1"/>
          </p:cNvSpPr>
          <p:nvPr>
            <p:ph idx="13"/>
          </p:nvPr>
        </p:nvSpPr>
        <p:spPr>
          <a:xfrm>
            <a:off x="180000" y="900000"/>
            <a:ext cx="2880000" cy="5404445"/>
          </a:xfrm>
        </p:spPr>
        <p:txBody>
          <a:bodyPr lIns="36000" rIns="0"/>
          <a:lstStyle>
            <a:lvl1pPr marL="0" indent="-180000">
              <a:defRPr sz="1800"/>
            </a:lvl1pPr>
            <a:lvl2pPr marL="0" indent="-144000">
              <a:defRPr sz="1600"/>
            </a:lvl2pPr>
            <a:lvl3pPr marL="0" indent="-108000">
              <a:defRPr sz="1400"/>
            </a:lvl3pPr>
            <a:lvl4pPr marL="0" indent="-108000">
              <a:defRPr sz="1200"/>
            </a:lvl4pPr>
            <a:lvl5pPr marL="0" indent="-108000">
              <a:defRPr sz="12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Image 13">
            <a:extLst>
              <a:ext uri="{FF2B5EF4-FFF2-40B4-BE49-F238E27FC236}">
                <a16:creationId xmlns:a16="http://schemas.microsoft.com/office/drawing/2014/main" id="{B1EC00F7-75BB-4277-86DD-DC5EACDF76E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5401" y="6624065"/>
            <a:ext cx="485326" cy="1960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80000" y="180000"/>
            <a:ext cx="9576000" cy="648000"/>
          </a:xfrm>
          <a:prstGeom prst="rect">
            <a:avLst/>
          </a:prstGeom>
        </p:spPr>
        <p:txBody>
          <a:bodyPr vert="horz" lIns="0" tIns="0" rIns="0" bIns="0" rtlCol="0" anchor="t" anchorCtr="0">
            <a:normAutofit/>
          </a:bodyPr>
          <a:lstStyle/>
          <a:p>
            <a:r>
              <a:rPr lang="fr-FR" dirty="0"/>
              <a:t>Cliquez pour modifier le style du titre</a:t>
            </a:r>
          </a:p>
        </p:txBody>
      </p:sp>
      <p:sp>
        <p:nvSpPr>
          <p:cNvPr id="3" name="Espace réservé du texte 2"/>
          <p:cNvSpPr>
            <a:spLocks noGrp="1"/>
          </p:cNvSpPr>
          <p:nvPr>
            <p:ph type="body" idx="1"/>
          </p:nvPr>
        </p:nvSpPr>
        <p:spPr>
          <a:xfrm>
            <a:off x="180000" y="899999"/>
            <a:ext cx="9576000" cy="5400000"/>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80000" y="6480000"/>
            <a:ext cx="576000" cy="216000"/>
          </a:xfrm>
          <a:prstGeom prst="rect">
            <a:avLst/>
          </a:prstGeom>
        </p:spPr>
        <p:txBody>
          <a:bodyPr vert="horz" lIns="91440" tIns="45720" rIns="91440" bIns="45720" rtlCol="0" anchor="ctr"/>
          <a:lstStyle>
            <a:lvl1pPr algn="r">
              <a:defRPr sz="1000">
                <a:solidFill>
                  <a:schemeClr val="tx1">
                    <a:lumMod val="75000"/>
                  </a:schemeClr>
                </a:solidFill>
              </a:defRPr>
            </a:lvl1pPr>
          </a:lstStyle>
          <a:p>
            <a:r>
              <a:rPr lang="fr-FR"/>
              <a:t>Date</a:t>
            </a:r>
            <a:endParaRPr lang="fr-FR" dirty="0"/>
          </a:p>
        </p:txBody>
      </p:sp>
      <p:sp>
        <p:nvSpPr>
          <p:cNvPr id="6" name="Espace réservé du numéro de diapositive 5"/>
          <p:cNvSpPr>
            <a:spLocks noGrp="1"/>
          </p:cNvSpPr>
          <p:nvPr>
            <p:ph type="sldNum" sz="quarter" idx="4"/>
          </p:nvPr>
        </p:nvSpPr>
        <p:spPr>
          <a:xfrm>
            <a:off x="9504000" y="6624000"/>
            <a:ext cx="396000" cy="180000"/>
          </a:xfrm>
          <a:prstGeom prst="rect">
            <a:avLst/>
          </a:prstGeom>
        </p:spPr>
        <p:txBody>
          <a:bodyPr vert="horz" lIns="0" tIns="0" rIns="0" bIns="0" rtlCol="0" anchor="t" anchorCtr="0"/>
          <a:lstStyle>
            <a:lvl1pPr algn="ctr">
              <a:defRPr sz="1100">
                <a:solidFill>
                  <a:schemeClr val="bg1"/>
                </a:solidFill>
              </a:defRPr>
            </a:lvl1pPr>
          </a:lstStyle>
          <a:p>
            <a:fld id="{B352F7E0-EA37-4E6C-905D-5387D5601DFD}"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2" r:id="rId6"/>
    <p:sldLayoutId id="2147483653" r:id="rId7"/>
    <p:sldLayoutId id="2147483657" r:id="rId8"/>
    <p:sldLayoutId id="2147483656" r:id="rId9"/>
    <p:sldLayoutId id="2147483658" r:id="rId10"/>
    <p:sldLayoutId id="2147483659" r:id="rId11"/>
    <p:sldLayoutId id="2147483660" r:id="rId12"/>
  </p:sldLayoutIdLst>
  <p:hf hdr="0" dt="0"/>
  <p:txStyles>
    <p:titleStyle>
      <a:lvl1pPr algn="l" defTabSz="914400" rtl="0" eaLnBrk="1" latinLnBrk="0" hangingPunct="1">
        <a:lnSpc>
          <a:spcPts val="2800"/>
        </a:lnSpc>
        <a:spcBef>
          <a:spcPct val="0"/>
        </a:spcBef>
        <a:buNone/>
        <a:defRPr sz="2800" b="1" i="0" kern="1200" cap="none" baseline="0">
          <a:solidFill>
            <a:schemeClr val="tx1">
              <a:lumMod val="50000"/>
              <a:lumOff val="50000"/>
            </a:schemeClr>
          </a:solidFill>
          <a:latin typeface="+mj-lt"/>
          <a:ea typeface="+mj-ea"/>
          <a:cs typeface="+mj-cs"/>
        </a:defRPr>
      </a:lvl1pPr>
    </p:titleStyle>
    <p:bodyStyle>
      <a:lvl1pPr marL="342900" indent="-288000" algn="just" defTabSz="914400" rtl="0" eaLnBrk="1" latinLnBrk="0" hangingPunct="1">
        <a:lnSpc>
          <a:spcPct val="110000"/>
        </a:lnSpc>
        <a:spcBef>
          <a:spcPct val="20000"/>
        </a:spcBef>
        <a:buSzPct val="110000"/>
        <a:buFont typeface="Arial" pitchFamily="34" charset="0"/>
        <a:buChar char="•"/>
        <a:defRPr sz="1800" kern="1200">
          <a:solidFill>
            <a:schemeClr val="tx1">
              <a:lumMod val="75000"/>
            </a:schemeClr>
          </a:solidFill>
          <a:latin typeface="+mn-lt"/>
          <a:ea typeface="+mn-ea"/>
          <a:cs typeface="+mn-cs"/>
        </a:defRPr>
      </a:lvl1pPr>
      <a:lvl2pPr marL="742950" indent="-252000" algn="just" defTabSz="914400" rtl="0" eaLnBrk="1" latinLnBrk="0" hangingPunct="1">
        <a:lnSpc>
          <a:spcPct val="110000"/>
        </a:lnSpc>
        <a:spcBef>
          <a:spcPct val="20000"/>
        </a:spcBef>
        <a:buSzPct val="90000"/>
        <a:buFont typeface="Courier New" pitchFamily="49" charset="0"/>
        <a:buChar char="o"/>
        <a:defRPr sz="1600" kern="1200">
          <a:solidFill>
            <a:schemeClr val="tx1">
              <a:lumMod val="75000"/>
            </a:schemeClr>
          </a:solidFill>
          <a:latin typeface="+mn-lt"/>
          <a:ea typeface="+mn-ea"/>
          <a:cs typeface="+mn-cs"/>
        </a:defRPr>
      </a:lvl2pPr>
      <a:lvl3pPr marL="1143000" indent="-216000" algn="just" defTabSz="914400" rtl="0" eaLnBrk="1" latinLnBrk="0" hangingPunct="1">
        <a:lnSpc>
          <a:spcPct val="110000"/>
        </a:lnSpc>
        <a:spcBef>
          <a:spcPct val="20000"/>
        </a:spcBef>
        <a:buSzPct val="110000"/>
        <a:buFont typeface="Arial" pitchFamily="34" charset="0"/>
        <a:buChar char="•"/>
        <a:defRPr sz="1400" kern="1200">
          <a:solidFill>
            <a:schemeClr val="tx1">
              <a:lumMod val="75000"/>
            </a:schemeClr>
          </a:solidFill>
          <a:latin typeface="+mn-lt"/>
          <a:ea typeface="+mn-ea"/>
          <a:cs typeface="+mn-cs"/>
        </a:defRPr>
      </a:lvl3pPr>
      <a:lvl4pPr marL="1600200" indent="-180000" algn="just" defTabSz="914400" rtl="0" eaLnBrk="1" latinLnBrk="0" hangingPunct="1">
        <a:lnSpc>
          <a:spcPct val="110000"/>
        </a:lnSpc>
        <a:spcBef>
          <a:spcPct val="20000"/>
        </a:spcBef>
        <a:buFont typeface="Wingdings" pitchFamily="2" charset="2"/>
        <a:buChar char="§"/>
        <a:defRPr sz="1200" kern="1200">
          <a:solidFill>
            <a:schemeClr val="tx1">
              <a:lumMod val="75000"/>
            </a:schemeClr>
          </a:solidFill>
          <a:latin typeface="+mn-lt"/>
          <a:ea typeface="+mn-ea"/>
          <a:cs typeface="+mn-cs"/>
        </a:defRPr>
      </a:lvl4pPr>
      <a:lvl5pPr marL="2057400" indent="-144000" algn="just" defTabSz="914400" rtl="0" eaLnBrk="1" latinLnBrk="0" hangingPunct="1">
        <a:lnSpc>
          <a:spcPct val="110000"/>
        </a:lnSpc>
        <a:spcBef>
          <a:spcPct val="20000"/>
        </a:spcBef>
        <a:buFont typeface="Calibri" pitchFamily="34" charset="0"/>
        <a:buChar char="–"/>
        <a:defRPr sz="11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eugeot.fr/defaultSites/peugeot_main_responsive/images/peugeot_common/new_header/logo_peugeo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2187" y="4190323"/>
            <a:ext cx="2654733" cy="2164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8846" y="2012890"/>
            <a:ext cx="9815822" cy="1261884"/>
          </a:xfrm>
          <a:prstGeom prst="rect">
            <a:avLst/>
          </a:prstGeom>
        </p:spPr>
        <p:txBody>
          <a:bodyPr wrap="square">
            <a:spAutoFit/>
          </a:bodyPr>
          <a:lstStyle/>
          <a:p>
            <a:pPr algn="ctr"/>
            <a:r>
              <a:rPr lang="fr-FR" sz="4000" dirty="0">
                <a:solidFill>
                  <a:srgbClr val="C00000"/>
                </a:solidFill>
                <a:cs typeface="Arial" panose="020B0604020202020204" pitchFamily="34" charset="0"/>
              </a:rPr>
              <a:t>Etude mobilité</a:t>
            </a:r>
          </a:p>
          <a:p>
            <a:pPr algn="ctr"/>
            <a:r>
              <a:rPr lang="fr-FR" sz="3600" dirty="0">
                <a:solidFill>
                  <a:srgbClr val="C00000"/>
                </a:solidFill>
                <a:cs typeface="Arial" panose="020B0604020202020204" pitchFamily="34" charset="0"/>
              </a:rPr>
              <a:t>Les Isérois et les maires</a:t>
            </a:r>
            <a:endParaRPr lang="fr-FR" sz="100" b="1" cap="all" dirty="0">
              <a:solidFill>
                <a:srgbClr val="C00000"/>
              </a:solidFill>
            </a:endParaRPr>
          </a:p>
        </p:txBody>
      </p:sp>
      <p:sp>
        <p:nvSpPr>
          <p:cNvPr id="13" name="ZoneTexte 12"/>
          <p:cNvSpPr txBox="1"/>
          <p:nvPr/>
        </p:nvSpPr>
        <p:spPr>
          <a:xfrm>
            <a:off x="4200606" y="4716458"/>
            <a:ext cx="2991139" cy="984885"/>
          </a:xfrm>
          <a:prstGeom prst="rect">
            <a:avLst/>
          </a:prstGeom>
          <a:noFill/>
        </p:spPr>
        <p:txBody>
          <a:bodyPr wrap="square" rtlCol="0">
            <a:spAutoFit/>
          </a:bodyPr>
          <a:lstStyle/>
          <a:p>
            <a:r>
              <a:rPr lang="fr-FR" b="1" i="1" dirty="0" smtClean="0">
                <a:solidFill>
                  <a:srgbClr val="575757"/>
                </a:solidFill>
              </a:rPr>
              <a:t>Septembre </a:t>
            </a:r>
            <a:r>
              <a:rPr lang="fr-FR" b="1" i="1" dirty="0">
                <a:solidFill>
                  <a:srgbClr val="575757"/>
                </a:solidFill>
              </a:rPr>
              <a:t>2019</a:t>
            </a:r>
          </a:p>
          <a:p>
            <a:endParaRPr lang="fr-FR" sz="1400" b="1" i="1" dirty="0">
              <a:solidFill>
                <a:srgbClr val="575757"/>
              </a:solidFill>
            </a:endParaRPr>
          </a:p>
          <a:p>
            <a:endParaRPr lang="fr-FR" sz="1200" dirty="0">
              <a:solidFill>
                <a:srgbClr val="575757"/>
              </a:solidFill>
              <a:latin typeface="Calibri" pitchFamily="34" charset="0"/>
            </a:endParaRPr>
          </a:p>
          <a:p>
            <a:endParaRPr lang="fr-FR" sz="1400" i="1" dirty="0"/>
          </a:p>
        </p:txBody>
      </p:sp>
      <p:sp>
        <p:nvSpPr>
          <p:cNvPr id="7" name="Espace réservé du numéro de diapositive 6"/>
          <p:cNvSpPr>
            <a:spLocks noGrp="1"/>
          </p:cNvSpPr>
          <p:nvPr>
            <p:ph type="sldNum" sz="quarter" idx="4"/>
          </p:nvPr>
        </p:nvSpPr>
        <p:spPr/>
        <p:txBody>
          <a:bodyPr/>
          <a:lstStyle/>
          <a:p>
            <a:fld id="{8DE6C2E9-B76C-4573-8DE1-8A5E4DD7F8C6}" type="slidenum">
              <a:rPr lang="fr-FR" smtClean="0"/>
              <a:pPr/>
              <a:t>1</a:t>
            </a:fld>
            <a:endParaRPr lang="fr-FR" dirty="0"/>
          </a:p>
        </p:txBody>
      </p:sp>
      <p:sp>
        <p:nvSpPr>
          <p:cNvPr id="5" name="Rectangle 4">
            <a:extLst>
              <a:ext uri="{FF2B5EF4-FFF2-40B4-BE49-F238E27FC236}">
                <a16:creationId xmlns:a16="http://schemas.microsoft.com/office/drawing/2014/main" id="{D52FDB10-0F9F-4D27-B316-2A39EFF649FB}"/>
              </a:ext>
            </a:extLst>
          </p:cNvPr>
          <p:cNvSpPr/>
          <p:nvPr/>
        </p:nvSpPr>
        <p:spPr>
          <a:xfrm>
            <a:off x="8541399" y="44624"/>
            <a:ext cx="1289080" cy="68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3CA80023-3618-4F1C-978B-A8431C70DCC0}"/>
              </a:ext>
            </a:extLst>
          </p:cNvPr>
          <p:cNvCxnSpPr>
            <a:cxnSpLocks/>
          </p:cNvCxnSpPr>
          <p:nvPr/>
        </p:nvCxnSpPr>
        <p:spPr>
          <a:xfrm>
            <a:off x="589114" y="1285991"/>
            <a:ext cx="8993501"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AE358747-A2DC-4421-AF4A-0DBEEC18D4D0}"/>
              </a:ext>
            </a:extLst>
          </p:cNvPr>
          <p:cNvSpPr/>
          <p:nvPr/>
        </p:nvSpPr>
        <p:spPr>
          <a:xfrm>
            <a:off x="502436" y="1205981"/>
            <a:ext cx="173355" cy="1600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pic>
        <p:nvPicPr>
          <p:cNvPr id="20" name="Image 19">
            <a:extLst>
              <a:ext uri="{FF2B5EF4-FFF2-40B4-BE49-F238E27FC236}">
                <a16:creationId xmlns:a16="http://schemas.microsoft.com/office/drawing/2014/main" id="{B1EC00F7-75BB-4277-86DD-DC5EACDF76E2}"/>
              </a:ext>
            </a:extLst>
          </p:cNvPr>
          <p:cNvPicPr/>
          <p:nvPr/>
        </p:nvPicPr>
        <p:blipFill>
          <a:blip r:embed="rId4">
            <a:extLst>
              <a:ext uri="{28A0092B-C50C-407E-A947-70E740481C1C}">
                <a14:useLocalDpi xmlns:a14="http://schemas.microsoft.com/office/drawing/2010/main" val="0"/>
              </a:ext>
            </a:extLst>
          </a:blip>
          <a:stretch>
            <a:fillRect/>
          </a:stretch>
        </p:blipFill>
        <p:spPr>
          <a:xfrm>
            <a:off x="675791" y="317755"/>
            <a:ext cx="2356803" cy="758825"/>
          </a:xfrm>
          <a:prstGeom prst="rect">
            <a:avLst/>
          </a:prstGeom>
        </p:spPr>
      </p:pic>
      <p:pic>
        <p:nvPicPr>
          <p:cNvPr id="21" name="Image 20">
            <a:extLst>
              <a:ext uri="{FF2B5EF4-FFF2-40B4-BE49-F238E27FC236}">
                <a16:creationId xmlns:a16="http://schemas.microsoft.com/office/drawing/2014/main" id="{82763DE8-15AB-43EF-822C-75D0C219B4AA}"/>
              </a:ext>
            </a:extLst>
          </p:cNvPr>
          <p:cNvPicPr/>
          <p:nvPr/>
        </p:nvPicPr>
        <p:blipFill>
          <a:blip r:embed="rId5">
            <a:extLst>
              <a:ext uri="{28A0092B-C50C-407E-A947-70E740481C1C}">
                <a14:useLocalDpi xmlns:a14="http://schemas.microsoft.com/office/drawing/2010/main" val="0"/>
              </a:ext>
            </a:extLst>
          </a:blip>
          <a:stretch>
            <a:fillRect/>
          </a:stretch>
        </p:blipFill>
        <p:spPr>
          <a:xfrm>
            <a:off x="6212908" y="815492"/>
            <a:ext cx="3171927" cy="284049"/>
          </a:xfrm>
          <a:prstGeom prst="rect">
            <a:avLst/>
          </a:prstGeom>
        </p:spPr>
      </p:pic>
      <p:cxnSp>
        <p:nvCxnSpPr>
          <p:cNvPr id="22" name="Connecteur droit 21">
            <a:extLst>
              <a:ext uri="{FF2B5EF4-FFF2-40B4-BE49-F238E27FC236}">
                <a16:creationId xmlns:a16="http://schemas.microsoft.com/office/drawing/2014/main" id="{3B63EF83-D2F2-4A9A-91C5-1A37977CF360}"/>
              </a:ext>
            </a:extLst>
          </p:cNvPr>
          <p:cNvCxnSpPr>
            <a:cxnSpLocks/>
          </p:cNvCxnSpPr>
          <p:nvPr/>
        </p:nvCxnSpPr>
        <p:spPr>
          <a:xfrm flipV="1">
            <a:off x="580089" y="1340769"/>
            <a:ext cx="0" cy="50644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07D8D4EE-BDEC-4E1F-9CB0-EA95DE8127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375" b="24333"/>
          <a:stretch/>
        </p:blipFill>
        <p:spPr>
          <a:xfrm>
            <a:off x="4200606" y="3664185"/>
            <a:ext cx="2012302" cy="1052273"/>
          </a:xfrm>
          <a:prstGeom prst="rect">
            <a:avLst/>
          </a:prstGeom>
        </p:spPr>
      </p:pic>
    </p:spTree>
    <p:extLst>
      <p:ext uri="{BB962C8B-B14F-4D97-AF65-F5344CB8AC3E}">
        <p14:creationId xmlns:p14="http://schemas.microsoft.com/office/powerpoint/2010/main" val="1687215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000" y="180000"/>
            <a:ext cx="9726000" cy="648000"/>
          </a:xfrm>
        </p:spPr>
        <p:txBody>
          <a:bodyPr>
            <a:normAutofit/>
          </a:bodyPr>
          <a:lstStyle/>
          <a:p>
            <a:r>
              <a:rPr lang="fr-FR" dirty="0"/>
              <a:t>L’usage des TC par les actifs</a:t>
            </a:r>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7" name="Text Box 9"/>
          <p:cNvSpPr txBox="1">
            <a:spLocks noChangeArrowheads="1"/>
          </p:cNvSpPr>
          <p:nvPr/>
        </p:nvSpPr>
        <p:spPr bwMode="auto">
          <a:xfrm>
            <a:off x="915963" y="5471844"/>
            <a:ext cx="8816224" cy="73866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sym typeface="Wingdings" panose="05000000000000000000" pitchFamily="2" charset="2"/>
              </a:rPr>
              <a:t> </a:t>
            </a:r>
            <a:r>
              <a:rPr kumimoji="0" lang="fr-FR" sz="1400" b="0" i="0" u="none" strike="noStrike" kern="0" cap="none" spc="0" normalizeH="0" baseline="0" noProof="0" dirty="0">
                <a:ln>
                  <a:noFill/>
                </a:ln>
                <a:solidFill>
                  <a:srgbClr val="000000"/>
                </a:solidFill>
                <a:effectLst/>
                <a:uLnTx/>
                <a:uFillTx/>
                <a:latin typeface="Calibri"/>
                <a:ea typeface="+mn-ea"/>
                <a:cs typeface="+mn-cs"/>
              </a:rPr>
              <a:t>6 actifs isérois sur 10 n’ont jamais pris les TC pour leur déplacement Domicile-Travail.</a:t>
            </a:r>
          </a:p>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sym typeface="Wingdings" panose="05000000000000000000" pitchFamily="2" charset="2"/>
              </a:rPr>
              <a:t> </a:t>
            </a:r>
            <a:r>
              <a:rPr kumimoji="0" lang="fr-FR" sz="1400" b="0" i="0" u="none" strike="noStrike" kern="0" cap="none" spc="0" normalizeH="0" baseline="0" noProof="0" dirty="0">
                <a:ln>
                  <a:noFill/>
                </a:ln>
                <a:solidFill>
                  <a:srgbClr val="000000"/>
                </a:solidFill>
                <a:effectLst/>
                <a:uLnTx/>
                <a:uFillTx/>
                <a:latin typeface="Calibri"/>
                <a:ea typeface="+mn-ea"/>
                <a:cs typeface="+mn-cs"/>
              </a:rPr>
              <a:t>Mais environ 20% des actifs ont déjà utilisé les TC pour se rendre sur leur lieu de travail. On relève que c’est surtout en zones 2 et 3 que ce mode n’a pas été reconduit, respectivement 22% et 25% ont déjà expérimentés.</a:t>
            </a:r>
          </a:p>
        </p:txBody>
      </p:sp>
      <p:sp>
        <p:nvSpPr>
          <p:cNvPr id="18" name="Triangle isocèle 17"/>
          <p:cNvSpPr/>
          <p:nvPr/>
        </p:nvSpPr>
        <p:spPr>
          <a:xfrm rot="5400000">
            <a:off x="411723" y="5751086"/>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487995" y="978908"/>
            <a:ext cx="86597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0" u="none" strike="noStrike" kern="1200" cap="none" spc="0" normalizeH="0" baseline="0" noProof="0" dirty="0">
                <a:ln>
                  <a:noFill/>
                </a:ln>
                <a:solidFill>
                  <a:schemeClr val="tx1"/>
                </a:solidFill>
                <a:effectLst/>
                <a:uLnTx/>
                <a:uFillTx/>
                <a:latin typeface="Calibri"/>
                <a:ea typeface="+mn-ea"/>
                <a:cs typeface="+mn-cs"/>
              </a:rPr>
              <a:t>(base Actifs : 590p) </a:t>
            </a:r>
          </a:p>
        </p:txBody>
      </p:sp>
      <p:graphicFrame>
        <p:nvGraphicFramePr>
          <p:cNvPr id="22" name="Graphique 21">
            <a:extLst>
              <a:ext uri="{FF2B5EF4-FFF2-40B4-BE49-F238E27FC236}">
                <a16:creationId xmlns:a16="http://schemas.microsoft.com/office/drawing/2014/main" id="{04DD98A7-B77C-48F3-AAF7-AC0811649A8F}"/>
              </a:ext>
            </a:extLst>
          </p:cNvPr>
          <p:cNvGraphicFramePr/>
          <p:nvPr>
            <p:extLst>
              <p:ext uri="{D42A27DB-BD31-4B8C-83A1-F6EECF244321}">
                <p14:modId xmlns:p14="http://schemas.microsoft.com/office/powerpoint/2010/main" val="1160467492"/>
              </p:ext>
            </p:extLst>
          </p:nvPr>
        </p:nvGraphicFramePr>
        <p:xfrm>
          <a:off x="2225497" y="1591006"/>
          <a:ext cx="5797625" cy="374810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Connecteur droit 4">
            <a:extLst>
              <a:ext uri="{FF2B5EF4-FFF2-40B4-BE49-F238E27FC236}">
                <a16:creationId xmlns:a16="http://schemas.microsoft.com/office/drawing/2014/main" id="{7529616C-8FBE-4DEA-A88F-1FFB40676763}"/>
              </a:ext>
            </a:extLst>
          </p:cNvPr>
          <p:cNvCxnSpPr/>
          <p:nvPr/>
        </p:nvCxnSpPr>
        <p:spPr>
          <a:xfrm>
            <a:off x="3793758" y="1866783"/>
            <a:ext cx="0" cy="24681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E68566F-0EA0-4B41-81AE-504F19D090BD}"/>
              </a:ext>
            </a:extLst>
          </p:cNvPr>
          <p:cNvCxnSpPr>
            <a:cxnSpLocks/>
          </p:cNvCxnSpPr>
          <p:nvPr/>
        </p:nvCxnSpPr>
        <p:spPr>
          <a:xfrm>
            <a:off x="2871299" y="3283668"/>
            <a:ext cx="4877431"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20"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sp>
        <p:nvSpPr>
          <p:cNvPr id="21" name="Parenthèse ouvrante 20">
            <a:extLst>
              <a:ext uri="{FF2B5EF4-FFF2-40B4-BE49-F238E27FC236}">
                <a16:creationId xmlns:a16="http://schemas.microsoft.com/office/drawing/2014/main" id="{4F6E7448-FF25-4046-8838-A29A6D6D917D}"/>
              </a:ext>
            </a:extLst>
          </p:cNvPr>
          <p:cNvSpPr/>
          <p:nvPr/>
        </p:nvSpPr>
        <p:spPr>
          <a:xfrm>
            <a:off x="3059437" y="3454566"/>
            <a:ext cx="110043" cy="825149"/>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ZoneTexte 23">
            <a:extLst>
              <a:ext uri="{FF2B5EF4-FFF2-40B4-BE49-F238E27FC236}">
                <a16:creationId xmlns:a16="http://schemas.microsoft.com/office/drawing/2014/main" id="{CE3869AE-39FF-418E-8627-9C683B5CF8DF}"/>
              </a:ext>
            </a:extLst>
          </p:cNvPr>
          <p:cNvSpPr txBox="1"/>
          <p:nvPr/>
        </p:nvSpPr>
        <p:spPr>
          <a:xfrm>
            <a:off x="2590225" y="3708932"/>
            <a:ext cx="5621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38%</a:t>
            </a:r>
          </a:p>
        </p:txBody>
      </p:sp>
      <p:sp>
        <p:nvSpPr>
          <p:cNvPr id="25" name="Parenthèse ouvrante 24">
            <a:extLst>
              <a:ext uri="{FF2B5EF4-FFF2-40B4-BE49-F238E27FC236}">
                <a16:creationId xmlns:a16="http://schemas.microsoft.com/office/drawing/2014/main" id="{4F6E7448-FF25-4046-8838-A29A6D6D917D}"/>
              </a:ext>
            </a:extLst>
          </p:cNvPr>
          <p:cNvSpPr/>
          <p:nvPr/>
        </p:nvSpPr>
        <p:spPr>
          <a:xfrm>
            <a:off x="4323676" y="3450245"/>
            <a:ext cx="110043" cy="825149"/>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CE3869AE-39FF-418E-8627-9C683B5CF8DF}"/>
              </a:ext>
            </a:extLst>
          </p:cNvPr>
          <p:cNvSpPr txBox="1"/>
          <p:nvPr/>
        </p:nvSpPr>
        <p:spPr>
          <a:xfrm>
            <a:off x="3863891" y="3791124"/>
            <a:ext cx="5621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37%</a:t>
            </a:r>
          </a:p>
        </p:txBody>
      </p:sp>
      <p:sp>
        <p:nvSpPr>
          <p:cNvPr id="27" name="Parenthèse ouvrante 26">
            <a:extLst>
              <a:ext uri="{FF2B5EF4-FFF2-40B4-BE49-F238E27FC236}">
                <a16:creationId xmlns:a16="http://schemas.microsoft.com/office/drawing/2014/main" id="{4F6E7448-FF25-4046-8838-A29A6D6D917D}"/>
              </a:ext>
            </a:extLst>
          </p:cNvPr>
          <p:cNvSpPr/>
          <p:nvPr/>
        </p:nvSpPr>
        <p:spPr>
          <a:xfrm>
            <a:off x="5575052" y="3547774"/>
            <a:ext cx="77228" cy="669406"/>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CE3869AE-39FF-418E-8627-9C683B5CF8DF}"/>
              </a:ext>
            </a:extLst>
          </p:cNvPr>
          <p:cNvSpPr txBox="1"/>
          <p:nvPr/>
        </p:nvSpPr>
        <p:spPr>
          <a:xfrm>
            <a:off x="5079154" y="3764460"/>
            <a:ext cx="5621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34%</a:t>
            </a:r>
          </a:p>
        </p:txBody>
      </p:sp>
      <p:sp>
        <p:nvSpPr>
          <p:cNvPr id="35" name="Parenthèse ouvrante 34">
            <a:extLst>
              <a:ext uri="{FF2B5EF4-FFF2-40B4-BE49-F238E27FC236}">
                <a16:creationId xmlns:a16="http://schemas.microsoft.com/office/drawing/2014/main" id="{4F6E7448-FF25-4046-8838-A29A6D6D917D}"/>
              </a:ext>
            </a:extLst>
          </p:cNvPr>
          <p:cNvSpPr/>
          <p:nvPr/>
        </p:nvSpPr>
        <p:spPr>
          <a:xfrm>
            <a:off x="6890740" y="3433105"/>
            <a:ext cx="110043" cy="825149"/>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ZoneTexte 35">
            <a:extLst>
              <a:ext uri="{FF2B5EF4-FFF2-40B4-BE49-F238E27FC236}">
                <a16:creationId xmlns:a16="http://schemas.microsoft.com/office/drawing/2014/main" id="{CE3869AE-39FF-418E-8627-9C683B5CF8DF}"/>
              </a:ext>
            </a:extLst>
          </p:cNvPr>
          <p:cNvSpPr txBox="1"/>
          <p:nvPr/>
        </p:nvSpPr>
        <p:spPr>
          <a:xfrm>
            <a:off x="6386925" y="3728588"/>
            <a:ext cx="5621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42%</a:t>
            </a:r>
          </a:p>
        </p:txBody>
      </p:sp>
      <p:pic>
        <p:nvPicPr>
          <p:cNvPr id="29" name="Image 28">
            <a:extLst>
              <a:ext uri="{FF2B5EF4-FFF2-40B4-BE49-F238E27FC236}">
                <a16:creationId xmlns:a16="http://schemas.microsoft.com/office/drawing/2014/main" id="{0FD05489-8D3F-471C-847A-30FFD7B8E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195" y="104487"/>
            <a:ext cx="1327484" cy="590454"/>
          </a:xfrm>
          <a:prstGeom prst="rect">
            <a:avLst/>
          </a:prstGeom>
        </p:spPr>
      </p:pic>
      <p:sp>
        <p:nvSpPr>
          <p:cNvPr id="4" name="Ellipse 3">
            <a:extLst>
              <a:ext uri="{FF2B5EF4-FFF2-40B4-BE49-F238E27FC236}">
                <a16:creationId xmlns:a16="http://schemas.microsoft.com/office/drawing/2014/main" id="{860A807B-30DD-4A80-909F-0448C81C4D25}"/>
              </a:ext>
            </a:extLst>
          </p:cNvPr>
          <p:cNvSpPr/>
          <p:nvPr/>
        </p:nvSpPr>
        <p:spPr>
          <a:xfrm>
            <a:off x="4424145" y="3834586"/>
            <a:ext cx="539492" cy="367549"/>
          </a:xfrm>
          <a:prstGeom prst="ellipse">
            <a:avLst/>
          </a:prstGeom>
          <a:noFill/>
          <a:ln w="15875">
            <a:solidFill>
              <a:srgbClr val="013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6A2D41DB-7D40-4A24-8C9C-63C13CDC404F}"/>
              </a:ext>
            </a:extLst>
          </p:cNvPr>
          <p:cNvSpPr/>
          <p:nvPr/>
        </p:nvSpPr>
        <p:spPr>
          <a:xfrm>
            <a:off x="3171115" y="3888462"/>
            <a:ext cx="539492" cy="367549"/>
          </a:xfrm>
          <a:prstGeom prst="ellipse">
            <a:avLst/>
          </a:prstGeom>
          <a:noFill/>
          <a:ln w="25400">
            <a:solidFill>
              <a:srgbClr val="013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172A2A-684F-4699-9E4E-D8638D42F69E}"/>
              </a:ext>
            </a:extLst>
          </p:cNvPr>
          <p:cNvSpPr/>
          <p:nvPr/>
        </p:nvSpPr>
        <p:spPr>
          <a:xfrm>
            <a:off x="3164835" y="2257265"/>
            <a:ext cx="539492" cy="367549"/>
          </a:xfrm>
          <a:prstGeom prst="ellipse">
            <a:avLst/>
          </a:prstGeom>
          <a:no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491A6702-4465-43A1-90FF-82FA7E8511CC}"/>
              </a:ext>
            </a:extLst>
          </p:cNvPr>
          <p:cNvSpPr/>
          <p:nvPr/>
        </p:nvSpPr>
        <p:spPr>
          <a:xfrm>
            <a:off x="6965106" y="3353622"/>
            <a:ext cx="539492" cy="367549"/>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42DB27EC-B988-4D04-8326-7B92E166B7FF}"/>
              </a:ext>
            </a:extLst>
          </p:cNvPr>
          <p:cNvSpPr/>
          <p:nvPr/>
        </p:nvSpPr>
        <p:spPr>
          <a:xfrm>
            <a:off x="5699345" y="3514927"/>
            <a:ext cx="539492" cy="367549"/>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363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669406" y="1358183"/>
            <a:ext cx="8417249" cy="3645610"/>
            <a:chOff x="698903" y="1362287"/>
            <a:chExt cx="8417249" cy="3645610"/>
          </a:xfrm>
        </p:grpSpPr>
        <p:pic>
          <p:nvPicPr>
            <p:cNvPr id="11" name="Image 10">
              <a:extLst>
                <a:ext uri="{FF2B5EF4-FFF2-40B4-BE49-F238E27FC236}">
                  <a16:creationId xmlns:a16="http://schemas.microsoft.com/office/drawing/2014/main" id="{4BAFEAA5-B428-464E-B74A-E0E4F30E48E9}"/>
                </a:ext>
              </a:extLst>
            </p:cNvPr>
            <p:cNvPicPr>
              <a:picLocks noChangeAspect="1"/>
            </p:cNvPicPr>
            <p:nvPr/>
          </p:nvPicPr>
          <p:blipFill>
            <a:blip r:embed="rId2"/>
            <a:stretch>
              <a:fillRect/>
            </a:stretch>
          </p:blipFill>
          <p:spPr>
            <a:xfrm>
              <a:off x="970208" y="1471414"/>
              <a:ext cx="8145944" cy="3536483"/>
            </a:xfrm>
            <a:prstGeom prst="rect">
              <a:avLst/>
            </a:prstGeom>
          </p:spPr>
        </p:pic>
        <p:sp>
          <p:nvSpPr>
            <p:cNvPr id="4" name="Rectangle 3"/>
            <p:cNvSpPr/>
            <p:nvPr/>
          </p:nvSpPr>
          <p:spPr>
            <a:xfrm>
              <a:off x="698903" y="1362287"/>
              <a:ext cx="5066897" cy="762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re 1"/>
          <p:cNvSpPr>
            <a:spLocks noGrp="1"/>
          </p:cNvSpPr>
          <p:nvPr>
            <p:ph type="title"/>
          </p:nvPr>
        </p:nvSpPr>
        <p:spPr>
          <a:xfrm>
            <a:off x="411067" y="236485"/>
            <a:ext cx="9488933" cy="504878"/>
          </a:xfrm>
        </p:spPr>
        <p:txBody>
          <a:bodyPr>
            <a:normAutofit/>
          </a:bodyPr>
          <a:lstStyle/>
          <a:p>
            <a:r>
              <a:rPr lang="fr-FR" dirty="0"/>
              <a:t>Les raisons de non prise des TC pour Domicile-Travail</a:t>
            </a:r>
            <a:endParaRPr lang="fr-FR" sz="1600" b="0" dirty="0"/>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7" name="Text Box 9"/>
          <p:cNvSpPr txBox="1">
            <a:spLocks noChangeArrowheads="1"/>
          </p:cNvSpPr>
          <p:nvPr/>
        </p:nvSpPr>
        <p:spPr bwMode="auto">
          <a:xfrm>
            <a:off x="970208" y="5093839"/>
            <a:ext cx="8630992" cy="1600438"/>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Les raisons pour expliquer le non usage des TC par les actifs se partagent entre l’offre qui ne répond pas aux besoins des Domicile-Travail, notamment le gain de temps que procure la voiture, et des raisons plus personnelles. C’est en zone 1 où l’offre est la plus accessible que les raisons d’ordre personnel sont avancées. En zone 3 on notera le manque d’offre de proximité et pas de besoin.</a:t>
            </a:r>
          </a:p>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Il n’y a pas de différence de perception entre les personnes qui n’ont jamais pris les TC pour aller travailler et ceux qui ont déjà essayé sauf sur un critère les horaires des TC (17% pour ceux qui ont essayé vs 4% ceux qui n’ont pas utilisé).</a:t>
            </a:r>
          </a:p>
        </p:txBody>
      </p:sp>
      <p:sp>
        <p:nvSpPr>
          <p:cNvPr id="18" name="Triangle isocèle 17"/>
          <p:cNvSpPr/>
          <p:nvPr/>
        </p:nvSpPr>
        <p:spPr>
          <a:xfrm rot="5400000">
            <a:off x="482080" y="5804261"/>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553923" y="900622"/>
            <a:ext cx="92914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Vous n’utilisez pas ou n’utilisez plus les Transports en commun pour aller travailler. Pour quelle raison principale ? </a:t>
            </a:r>
          </a:p>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0" u="none" strike="noStrike" kern="1200" cap="none" spc="0" normalizeH="0" baseline="0" noProof="0" dirty="0">
                <a:ln>
                  <a:noFill/>
                </a:ln>
                <a:solidFill>
                  <a:schemeClr val="tx1"/>
                </a:solidFill>
                <a:effectLst/>
                <a:uLnTx/>
                <a:uFillTx/>
                <a:latin typeface="Calibri"/>
                <a:ea typeface="+mn-ea"/>
                <a:cs typeface="+mn-cs"/>
              </a:rPr>
              <a:t>(base : n’utilisent pas les TC pour le trajet DT)</a:t>
            </a:r>
          </a:p>
        </p:txBody>
      </p:sp>
      <p:sp>
        <p:nvSpPr>
          <p:cNvPr id="13" name="Ellipse 12">
            <a:extLst>
              <a:ext uri="{FF2B5EF4-FFF2-40B4-BE49-F238E27FC236}">
                <a16:creationId xmlns:a16="http://schemas.microsoft.com/office/drawing/2014/main" id="{7BAC0D03-969A-4830-8B5C-D86B0D17CF56}"/>
              </a:ext>
            </a:extLst>
          </p:cNvPr>
          <p:cNvSpPr/>
          <p:nvPr/>
        </p:nvSpPr>
        <p:spPr>
          <a:xfrm>
            <a:off x="8496397" y="2594883"/>
            <a:ext cx="379490" cy="261257"/>
          </a:xfrm>
          <a:prstGeom prst="ellipse">
            <a:avLst/>
          </a:prstGeom>
          <a:noFill/>
          <a:ln w="19050">
            <a:solidFill>
              <a:srgbClr val="0070C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Ellipse 23">
            <a:extLst>
              <a:ext uri="{FF2B5EF4-FFF2-40B4-BE49-F238E27FC236}">
                <a16:creationId xmlns:a16="http://schemas.microsoft.com/office/drawing/2014/main" id="{25E43718-38FC-4DA0-A8AB-618C0DEAADF5}"/>
              </a:ext>
            </a:extLst>
          </p:cNvPr>
          <p:cNvSpPr/>
          <p:nvPr/>
        </p:nvSpPr>
        <p:spPr>
          <a:xfrm>
            <a:off x="6818210" y="4254484"/>
            <a:ext cx="419877" cy="261257"/>
          </a:xfrm>
          <a:prstGeom prst="ellipse">
            <a:avLst/>
          </a:prstGeom>
          <a:noFill/>
          <a:ln w="19050">
            <a:solidFill>
              <a:srgbClr val="013D8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pic>
        <p:nvPicPr>
          <p:cNvPr id="16" name="Image 15">
            <a:extLst>
              <a:ext uri="{FF2B5EF4-FFF2-40B4-BE49-F238E27FC236}">
                <a16:creationId xmlns:a16="http://schemas.microsoft.com/office/drawing/2014/main" id="{172A1D11-27E8-4651-B5C1-D72EA4C9E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516" y="608470"/>
            <a:ext cx="1327484" cy="590454"/>
          </a:xfrm>
          <a:prstGeom prst="rect">
            <a:avLst/>
          </a:prstGeom>
        </p:spPr>
      </p:pic>
      <p:sp>
        <p:nvSpPr>
          <p:cNvPr id="20" name="Ellipse 19">
            <a:extLst>
              <a:ext uri="{FF2B5EF4-FFF2-40B4-BE49-F238E27FC236}">
                <a16:creationId xmlns:a16="http://schemas.microsoft.com/office/drawing/2014/main" id="{37E009BD-AAD8-4B70-9D3F-B7AD171B8C97}"/>
              </a:ext>
            </a:extLst>
          </p:cNvPr>
          <p:cNvSpPr/>
          <p:nvPr/>
        </p:nvSpPr>
        <p:spPr>
          <a:xfrm>
            <a:off x="6044044" y="2156314"/>
            <a:ext cx="419877" cy="261257"/>
          </a:xfrm>
          <a:prstGeom prst="ellipse">
            <a:avLst/>
          </a:prstGeom>
          <a:noFill/>
          <a:ln w="19050">
            <a:solidFill>
              <a:srgbClr val="013D8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Ellipse 21">
            <a:extLst>
              <a:ext uri="{FF2B5EF4-FFF2-40B4-BE49-F238E27FC236}">
                <a16:creationId xmlns:a16="http://schemas.microsoft.com/office/drawing/2014/main" id="{498F121E-F10B-4C41-9A17-38E8A6DEB720}"/>
              </a:ext>
            </a:extLst>
          </p:cNvPr>
          <p:cNvSpPr/>
          <p:nvPr/>
        </p:nvSpPr>
        <p:spPr>
          <a:xfrm>
            <a:off x="6044044" y="3543163"/>
            <a:ext cx="419877" cy="261257"/>
          </a:xfrm>
          <a:prstGeom prst="ellipse">
            <a:avLst/>
          </a:prstGeom>
          <a:noFill/>
          <a:ln w="19050">
            <a:solidFill>
              <a:srgbClr val="013D8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3903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fréquence d’utilisation des modes de transport</a:t>
            </a:r>
          </a:p>
        </p:txBody>
      </p:sp>
      <p:sp>
        <p:nvSpPr>
          <p:cNvPr id="5" name="Espace réservé du numéro de diapositive 4"/>
          <p:cNvSpPr>
            <a:spLocks noGrp="1"/>
          </p:cNvSpPr>
          <p:nvPr>
            <p:ph type="sldNum" sz="quarter" idx="12"/>
          </p:nvPr>
        </p:nvSpPr>
        <p:spPr/>
        <p:txBody>
          <a:bodyPr/>
          <a:lstStyle/>
          <a:p>
            <a:fld id="{B352F7E0-EA37-4E6C-905D-5387D5601DFD}" type="slidenum">
              <a:rPr lang="fr-FR" smtClean="0"/>
              <a:pPr/>
              <a:t>12</a:t>
            </a:fld>
            <a:endParaRPr lang="fr-FR" dirty="0"/>
          </a:p>
        </p:txBody>
      </p:sp>
      <p:sp>
        <p:nvSpPr>
          <p:cNvPr id="16" name="Text Box 2"/>
          <p:cNvSpPr txBox="1">
            <a:spLocks noChangeArrowheads="1"/>
          </p:cNvSpPr>
          <p:nvPr/>
        </p:nvSpPr>
        <p:spPr bwMode="auto">
          <a:xfrm>
            <a:off x="437032" y="858429"/>
            <a:ext cx="85616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lvl="0" eaLnBrk="1" hangingPunct="1">
              <a:buClr>
                <a:srgbClr val="C25FB0"/>
              </a:buClr>
              <a:buSzPct val="115000"/>
              <a:defRPr/>
            </a:pPr>
            <a:r>
              <a:rPr lang="fr-FR" i="1" kern="0" dirty="0">
                <a:solidFill>
                  <a:srgbClr val="000000"/>
                </a:solidFill>
                <a:latin typeface="+mj-lt"/>
              </a:rPr>
              <a:t>Parlons de vos déplacements. Avec quelle fréquence utilisez-vous les modes de transports suivants ? (1000 p) </a:t>
            </a:r>
            <a:endParaRPr kumimoji="0" lang="fr-FR" b="0" i="1" u="none" strike="noStrike" kern="0" cap="none" spc="0" normalizeH="0" baseline="0" noProof="0" dirty="0">
              <a:ln>
                <a:noFill/>
              </a:ln>
              <a:solidFill>
                <a:srgbClr val="000000"/>
              </a:solidFill>
              <a:effectLst/>
              <a:uLnTx/>
              <a:uFillTx/>
              <a:latin typeface="+mj-lt"/>
            </a:endParaRPr>
          </a:p>
        </p:txBody>
      </p:sp>
      <p:graphicFrame>
        <p:nvGraphicFramePr>
          <p:cNvPr id="13" name="Graphique 12">
            <a:extLst>
              <a:ext uri="{FF2B5EF4-FFF2-40B4-BE49-F238E27FC236}">
                <a16:creationId xmlns:a16="http://schemas.microsoft.com/office/drawing/2014/main" id="{15530486-ADD1-406B-9662-30186F4235E1}"/>
              </a:ext>
            </a:extLst>
          </p:cNvPr>
          <p:cNvGraphicFramePr/>
          <p:nvPr>
            <p:extLst>
              <p:ext uri="{D42A27DB-BD31-4B8C-83A1-F6EECF244321}">
                <p14:modId xmlns:p14="http://schemas.microsoft.com/office/powerpoint/2010/main" val="2793852237"/>
              </p:ext>
            </p:extLst>
          </p:nvPr>
        </p:nvGraphicFramePr>
        <p:xfrm>
          <a:off x="1180051" y="1690601"/>
          <a:ext cx="7819052" cy="3993502"/>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AB6CECE5-988A-4B6E-A11C-C4DDB9524942}"/>
              </a:ext>
            </a:extLst>
          </p:cNvPr>
          <p:cNvSpPr txBox="1"/>
          <p:nvPr/>
        </p:nvSpPr>
        <p:spPr>
          <a:xfrm>
            <a:off x="2631320" y="1372298"/>
            <a:ext cx="1547218" cy="307777"/>
          </a:xfrm>
          <a:prstGeom prst="rect">
            <a:avLst/>
          </a:prstGeom>
          <a:noFill/>
        </p:spPr>
        <p:txBody>
          <a:bodyPr wrap="none" rtlCol="0">
            <a:spAutoFit/>
          </a:bodyPr>
          <a:lstStyle/>
          <a:p>
            <a:r>
              <a:rPr lang="fr-FR" sz="1400" b="1" dirty="0">
                <a:solidFill>
                  <a:srgbClr val="0070C0"/>
                </a:solidFill>
              </a:rPr>
              <a:t>Modes individuels</a:t>
            </a:r>
          </a:p>
        </p:txBody>
      </p:sp>
      <p:sp>
        <p:nvSpPr>
          <p:cNvPr id="14" name="ZoneTexte 13">
            <a:extLst>
              <a:ext uri="{FF2B5EF4-FFF2-40B4-BE49-F238E27FC236}">
                <a16:creationId xmlns:a16="http://schemas.microsoft.com/office/drawing/2014/main" id="{0AA5C7AA-4DCE-455F-AC4A-5B17707837A3}"/>
              </a:ext>
            </a:extLst>
          </p:cNvPr>
          <p:cNvSpPr txBox="1"/>
          <p:nvPr/>
        </p:nvSpPr>
        <p:spPr>
          <a:xfrm>
            <a:off x="5472071" y="1365230"/>
            <a:ext cx="2049733" cy="314113"/>
          </a:xfrm>
          <a:prstGeom prst="rect">
            <a:avLst/>
          </a:prstGeom>
          <a:noFill/>
        </p:spPr>
        <p:txBody>
          <a:bodyPr wrap="square" rtlCol="0">
            <a:spAutoFit/>
          </a:bodyPr>
          <a:lstStyle/>
          <a:p>
            <a:r>
              <a:rPr lang="fr-FR" sz="1400" b="1" dirty="0">
                <a:solidFill>
                  <a:srgbClr val="0070C0"/>
                </a:solidFill>
              </a:rPr>
              <a:t>Transports en Commun</a:t>
            </a:r>
          </a:p>
        </p:txBody>
      </p:sp>
      <p:sp>
        <p:nvSpPr>
          <p:cNvPr id="6" name="Parenthèse fermante 5">
            <a:extLst>
              <a:ext uri="{FF2B5EF4-FFF2-40B4-BE49-F238E27FC236}">
                <a16:creationId xmlns:a16="http://schemas.microsoft.com/office/drawing/2014/main" id="{5932632C-E10B-4EEA-9D9F-C43534D282FD}"/>
              </a:ext>
            </a:extLst>
          </p:cNvPr>
          <p:cNvSpPr/>
          <p:nvPr/>
        </p:nvSpPr>
        <p:spPr>
          <a:xfrm rot="16200000">
            <a:off x="3284795" y="259065"/>
            <a:ext cx="82532" cy="2923855"/>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5" name="Parenthèse fermante 14">
            <a:extLst>
              <a:ext uri="{FF2B5EF4-FFF2-40B4-BE49-F238E27FC236}">
                <a16:creationId xmlns:a16="http://schemas.microsoft.com/office/drawing/2014/main" id="{7F0F429F-444C-4902-A0AD-81A00B650F4D}"/>
              </a:ext>
            </a:extLst>
          </p:cNvPr>
          <p:cNvSpPr/>
          <p:nvPr/>
        </p:nvSpPr>
        <p:spPr>
          <a:xfrm rot="16200000">
            <a:off x="6361308" y="439420"/>
            <a:ext cx="45719" cy="2517424"/>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4BCF1D10-BF34-42D0-999A-0740521115CC}"/>
              </a:ext>
            </a:extLst>
          </p:cNvPr>
          <p:cNvSpPr txBox="1"/>
          <p:nvPr/>
        </p:nvSpPr>
        <p:spPr>
          <a:xfrm>
            <a:off x="7836803" y="1371949"/>
            <a:ext cx="1248099" cy="307777"/>
          </a:xfrm>
          <a:prstGeom prst="rect">
            <a:avLst/>
          </a:prstGeom>
          <a:noFill/>
        </p:spPr>
        <p:txBody>
          <a:bodyPr wrap="none" rtlCol="0">
            <a:spAutoFit/>
          </a:bodyPr>
          <a:lstStyle/>
          <a:p>
            <a:r>
              <a:rPr lang="fr-FR" sz="1400" b="1" dirty="0">
                <a:solidFill>
                  <a:srgbClr val="0070C0"/>
                </a:solidFill>
              </a:rPr>
              <a:t>Marche à pied</a:t>
            </a:r>
          </a:p>
        </p:txBody>
      </p:sp>
      <p:sp>
        <p:nvSpPr>
          <p:cNvPr id="22" name="Ellipse 21">
            <a:extLst>
              <a:ext uri="{FF2B5EF4-FFF2-40B4-BE49-F238E27FC236}">
                <a16:creationId xmlns:a16="http://schemas.microsoft.com/office/drawing/2014/main" id="{5FD9292A-0316-4418-80D1-881685D820E5}"/>
              </a:ext>
            </a:extLst>
          </p:cNvPr>
          <p:cNvSpPr/>
          <p:nvPr/>
        </p:nvSpPr>
        <p:spPr>
          <a:xfrm>
            <a:off x="5134607" y="4487779"/>
            <a:ext cx="419877" cy="245088"/>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3" name="Ellipse 22">
            <a:extLst>
              <a:ext uri="{FF2B5EF4-FFF2-40B4-BE49-F238E27FC236}">
                <a16:creationId xmlns:a16="http://schemas.microsoft.com/office/drawing/2014/main" id="{83F145DC-9C37-4435-A9DB-C78ADFDDA122}"/>
              </a:ext>
            </a:extLst>
          </p:cNvPr>
          <p:cNvSpPr/>
          <p:nvPr/>
        </p:nvSpPr>
        <p:spPr>
          <a:xfrm>
            <a:off x="7223002" y="4487779"/>
            <a:ext cx="419877" cy="245088"/>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4" name="Ellipse 23">
            <a:extLst>
              <a:ext uri="{FF2B5EF4-FFF2-40B4-BE49-F238E27FC236}">
                <a16:creationId xmlns:a16="http://schemas.microsoft.com/office/drawing/2014/main" id="{C07D5228-71BC-45C2-BE0E-4E25CF7B9496}"/>
              </a:ext>
            </a:extLst>
          </p:cNvPr>
          <p:cNvSpPr/>
          <p:nvPr/>
        </p:nvSpPr>
        <p:spPr>
          <a:xfrm>
            <a:off x="1973689" y="3750157"/>
            <a:ext cx="419877" cy="370444"/>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6" name="Triangle isocèle 25">
            <a:extLst>
              <a:ext uri="{FF2B5EF4-FFF2-40B4-BE49-F238E27FC236}">
                <a16:creationId xmlns:a16="http://schemas.microsoft.com/office/drawing/2014/main" id="{D839B3E7-FD94-4921-967D-54C80C2D2E01}"/>
              </a:ext>
            </a:extLst>
          </p:cNvPr>
          <p:cNvSpPr/>
          <p:nvPr/>
        </p:nvSpPr>
        <p:spPr>
          <a:xfrm rot="5400000">
            <a:off x="331185" y="5989319"/>
            <a:ext cx="738077" cy="19305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dirty="0"/>
              <a:t>MV2 Etude Mobilités des Isérois V2 sept 2019</a:t>
            </a:r>
          </a:p>
        </p:txBody>
      </p:sp>
      <p:sp>
        <p:nvSpPr>
          <p:cNvPr id="20" name="Ellipse 19">
            <a:extLst>
              <a:ext uri="{FF2B5EF4-FFF2-40B4-BE49-F238E27FC236}">
                <a16:creationId xmlns:a16="http://schemas.microsoft.com/office/drawing/2014/main" id="{CF0541D8-CF14-45CD-A8C4-706BEF5B863F}"/>
              </a:ext>
            </a:extLst>
          </p:cNvPr>
          <p:cNvSpPr/>
          <p:nvPr/>
        </p:nvSpPr>
        <p:spPr>
          <a:xfrm>
            <a:off x="1180051" y="5204919"/>
            <a:ext cx="1984253" cy="370444"/>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 name="Ellipse 20">
            <a:extLst>
              <a:ext uri="{FF2B5EF4-FFF2-40B4-BE49-F238E27FC236}">
                <a16:creationId xmlns:a16="http://schemas.microsoft.com/office/drawing/2014/main" id="{1614E7E6-BF04-4870-AB0C-EF8A10422DC7}"/>
              </a:ext>
            </a:extLst>
          </p:cNvPr>
          <p:cNvSpPr/>
          <p:nvPr/>
        </p:nvSpPr>
        <p:spPr>
          <a:xfrm>
            <a:off x="3046212" y="4488014"/>
            <a:ext cx="419877" cy="245088"/>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7" name="Text Box 9">
            <a:extLst>
              <a:ext uri="{FF2B5EF4-FFF2-40B4-BE49-F238E27FC236}">
                <a16:creationId xmlns:a16="http://schemas.microsoft.com/office/drawing/2014/main" id="{C367C5E3-E39F-46BD-ACFB-B0CB6C24F248}"/>
              </a:ext>
            </a:extLst>
          </p:cNvPr>
          <p:cNvSpPr txBox="1">
            <a:spLocks noChangeArrowheads="1"/>
          </p:cNvSpPr>
          <p:nvPr/>
        </p:nvSpPr>
        <p:spPr bwMode="auto">
          <a:xfrm>
            <a:off x="850782" y="5824237"/>
            <a:ext cx="8725090" cy="738664"/>
          </a:xfrm>
          <a:prstGeom prst="rect">
            <a:avLst/>
          </a:prstGeom>
          <a:noFill/>
          <a:ln w="9525">
            <a:solidFill>
              <a:srgbClr val="C00000"/>
            </a:solidFill>
            <a:miter lim="800000"/>
            <a:headEnd/>
            <a:tailEnd/>
          </a:ln>
          <a:effec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285750" indent="-285750">
              <a:buFont typeface="Wingdings" panose="05000000000000000000" pitchFamily="2" charset="2"/>
              <a:buChar char="è"/>
            </a:pPr>
            <a:r>
              <a:rPr lang="fr-FR" sz="1400" dirty="0">
                <a:solidFill>
                  <a:schemeClr val="tx1">
                    <a:lumMod val="95000"/>
                    <a:lumOff val="5000"/>
                  </a:schemeClr>
                </a:solidFill>
                <a:latin typeface="Calibri" panose="020F0502020204030204" pitchFamily="34" charset="0"/>
                <a:cs typeface="Calibri" panose="020F0502020204030204" pitchFamily="34" charset="0"/>
              </a:rPr>
              <a:t>1 conducteur isérois sur 2 utilise la voiture au quotidien.</a:t>
            </a:r>
          </a:p>
          <a:p>
            <a:pPr marL="285750" indent="-285750">
              <a:buFont typeface="Wingdings" panose="05000000000000000000" pitchFamily="2" charset="2"/>
              <a:buChar char="è"/>
            </a:pPr>
            <a:r>
              <a:rPr lang="fr-FR" sz="1400" dirty="0">
                <a:solidFill>
                  <a:schemeClr val="tx1">
                    <a:lumMod val="95000"/>
                    <a:lumOff val="5000"/>
                  </a:schemeClr>
                </a:solidFill>
                <a:latin typeface="Calibri" panose="020F0502020204030204" pitchFamily="34" charset="0"/>
                <a:cs typeface="Calibri" panose="020F0502020204030204" pitchFamily="34" charset="0"/>
              </a:rPr>
              <a:t>On relèvera que 7% utilisent le vélo quotidiennement et 15% plusieurs fois/semaine. </a:t>
            </a:r>
          </a:p>
          <a:p>
            <a:pPr marL="285750" indent="-285750">
              <a:buFont typeface="Wingdings" panose="05000000000000000000" pitchFamily="2" charset="2"/>
              <a:buChar char="è"/>
            </a:pPr>
            <a:r>
              <a:rPr lang="fr-FR" sz="1400" dirty="0">
                <a:solidFill>
                  <a:schemeClr val="tx1">
                    <a:lumMod val="95000"/>
                    <a:lumOff val="5000"/>
                  </a:schemeClr>
                </a:solidFill>
                <a:latin typeface="Calibri" panose="020F0502020204030204" pitchFamily="34" charset="0"/>
                <a:cs typeface="Calibri" panose="020F0502020204030204" pitchFamily="34" charset="0"/>
              </a:rPr>
              <a:t>Les bus/cars sont utilisés par 8% chaque jour.</a:t>
            </a:r>
          </a:p>
        </p:txBody>
      </p:sp>
      <p:pic>
        <p:nvPicPr>
          <p:cNvPr id="25" name="Image 24">
            <a:extLst>
              <a:ext uri="{FF2B5EF4-FFF2-40B4-BE49-F238E27FC236}">
                <a16:creationId xmlns:a16="http://schemas.microsoft.com/office/drawing/2014/main" id="{9B200FA5-A5B5-4E85-BEB8-A9FB0D993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7656" y="71775"/>
            <a:ext cx="798776" cy="725555"/>
          </a:xfrm>
          <a:prstGeom prst="rect">
            <a:avLst/>
          </a:prstGeom>
        </p:spPr>
      </p:pic>
    </p:spTree>
    <p:extLst>
      <p:ext uri="{BB962C8B-B14F-4D97-AF65-F5344CB8AC3E}">
        <p14:creationId xmlns:p14="http://schemas.microsoft.com/office/powerpoint/2010/main" val="3284847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p:cNvGraphicFramePr/>
          <p:nvPr>
            <p:extLst>
              <p:ext uri="{D42A27DB-BD31-4B8C-83A1-F6EECF244321}">
                <p14:modId xmlns:p14="http://schemas.microsoft.com/office/powerpoint/2010/main" val="2486282498"/>
              </p:ext>
            </p:extLst>
          </p:nvPr>
        </p:nvGraphicFramePr>
        <p:xfrm>
          <a:off x="803981" y="1984118"/>
          <a:ext cx="8298037" cy="25880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180000" y="180000"/>
            <a:ext cx="8627116" cy="648000"/>
          </a:xfrm>
        </p:spPr>
        <p:txBody>
          <a:bodyPr>
            <a:normAutofit fontScale="90000"/>
          </a:bodyPr>
          <a:lstStyle/>
          <a:p>
            <a:r>
              <a:rPr lang="fr-FR" dirty="0"/>
              <a:t>L’usage des transports collectifs est corrélé à la zone et son offre</a:t>
            </a:r>
          </a:p>
        </p:txBody>
      </p:sp>
      <p:sp>
        <p:nvSpPr>
          <p:cNvPr id="5" name="Espace réservé du numéro de diapositive 4"/>
          <p:cNvSpPr>
            <a:spLocks noGrp="1"/>
          </p:cNvSpPr>
          <p:nvPr>
            <p:ph type="sldNum" sz="quarter" idx="12"/>
          </p:nvPr>
        </p:nvSpPr>
        <p:spPr/>
        <p:txBody>
          <a:bodyPr/>
          <a:lstStyle/>
          <a:p>
            <a:fld id="{B352F7E0-EA37-4E6C-905D-5387D5601DFD}" type="slidenum">
              <a:rPr lang="fr-FR" smtClean="0"/>
              <a:pPr/>
              <a:t>13</a:t>
            </a:fld>
            <a:endParaRPr lang="fr-FR" dirty="0"/>
          </a:p>
        </p:txBody>
      </p:sp>
      <p:sp>
        <p:nvSpPr>
          <p:cNvPr id="16" name="Text Box 2"/>
          <p:cNvSpPr txBox="1">
            <a:spLocks noChangeArrowheads="1"/>
          </p:cNvSpPr>
          <p:nvPr/>
        </p:nvSpPr>
        <p:spPr bwMode="auto">
          <a:xfrm>
            <a:off x="3225092" y="1939655"/>
            <a:ext cx="85616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lvl="0" eaLnBrk="1" hangingPunct="1">
              <a:buClr>
                <a:srgbClr val="C25FB0"/>
              </a:buClr>
              <a:buSzPct val="115000"/>
              <a:defRPr/>
            </a:pPr>
            <a:r>
              <a:rPr lang="fr-FR" sz="1400" b="1" i="1" kern="0" dirty="0">
                <a:solidFill>
                  <a:srgbClr val="000000"/>
                </a:solidFill>
                <a:latin typeface="+mj-lt"/>
              </a:rPr>
              <a:t>UTILISENT AU MOINS UNE FOIS PAR MOIS…</a:t>
            </a:r>
            <a:endParaRPr kumimoji="0" lang="fr-FR" sz="1400" b="0" i="1" u="none" strike="noStrike" kern="0" cap="none" spc="0" normalizeH="0" baseline="0" noProof="0" dirty="0">
              <a:ln>
                <a:noFill/>
              </a:ln>
              <a:solidFill>
                <a:srgbClr val="000000"/>
              </a:solidFill>
              <a:effectLst/>
              <a:uLnTx/>
              <a:uFillTx/>
              <a:latin typeface="+mj-lt"/>
            </a:endParaRPr>
          </a:p>
        </p:txBody>
      </p:sp>
      <p:sp>
        <p:nvSpPr>
          <p:cNvPr id="18"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dirty="0"/>
              <a:t>MV2 Etude Mobilités des Isérois V2 sept 2019</a:t>
            </a:r>
          </a:p>
        </p:txBody>
      </p:sp>
      <p:pic>
        <p:nvPicPr>
          <p:cNvPr id="12" name="Image 11" descr="Une image contenant ciel, extérieur, bâtiment, train&#10;&#10;Description générée automatiquement">
            <a:extLst>
              <a:ext uri="{FF2B5EF4-FFF2-40B4-BE49-F238E27FC236}">
                <a16:creationId xmlns:a16="http://schemas.microsoft.com/office/drawing/2014/main" id="{A8841736-9261-4BB1-8A52-27986AEB32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3273" y="4302213"/>
            <a:ext cx="1705021" cy="959074"/>
          </a:xfrm>
          <a:prstGeom prst="rect">
            <a:avLst/>
          </a:prstGeom>
        </p:spPr>
      </p:pic>
      <p:pic>
        <p:nvPicPr>
          <p:cNvPr id="13" name="Image 12" descr="Une image contenant train, plateforme, transport, ciel&#10;&#10;Description générée automatiquement">
            <a:extLst>
              <a:ext uri="{FF2B5EF4-FFF2-40B4-BE49-F238E27FC236}">
                <a16:creationId xmlns:a16="http://schemas.microsoft.com/office/drawing/2014/main" id="{F58CC3A7-A3BD-4408-A6E0-F890381C2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092" y="4274560"/>
            <a:ext cx="1469480" cy="979960"/>
          </a:xfrm>
          <a:prstGeom prst="rect">
            <a:avLst/>
          </a:prstGeom>
        </p:spPr>
      </p:pic>
      <p:sp>
        <p:nvSpPr>
          <p:cNvPr id="44" name="ZoneTexte 43">
            <a:extLst>
              <a:ext uri="{FF2B5EF4-FFF2-40B4-BE49-F238E27FC236}">
                <a16:creationId xmlns:a16="http://schemas.microsoft.com/office/drawing/2014/main" id="{F4FEA34F-C7EB-410C-81AE-0103FC1C50EA}"/>
              </a:ext>
            </a:extLst>
          </p:cNvPr>
          <p:cNvSpPr txBox="1"/>
          <p:nvPr/>
        </p:nvSpPr>
        <p:spPr>
          <a:xfrm>
            <a:off x="600233" y="1003966"/>
            <a:ext cx="8760335" cy="738664"/>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fr-FR" sz="1400" b="1" dirty="0">
                <a:solidFill>
                  <a:srgbClr val="013D85"/>
                </a:solidFill>
              </a:rPr>
              <a:t>58% des Isérois déclarent utiliser un TC même très occasionnellement</a:t>
            </a:r>
          </a:p>
          <a:p>
            <a:pPr marL="285750" indent="-285750">
              <a:buFont typeface="Arial" panose="020B0604020202020204" pitchFamily="34" charset="0"/>
              <a:buChar char="•"/>
            </a:pPr>
            <a:r>
              <a:rPr lang="fr-FR" sz="1400" b="1" dirty="0">
                <a:solidFill>
                  <a:srgbClr val="013D85"/>
                </a:solidFill>
              </a:rPr>
              <a:t>41% utilisent un moyen de transport collectif au moins une fois par mois</a:t>
            </a:r>
            <a:r>
              <a:rPr lang="fr-FR" sz="1400" dirty="0"/>
              <a:t> : 32% pour les bus/cars, 27% pour le Tram et 12% pour le TER. </a:t>
            </a:r>
          </a:p>
        </p:txBody>
      </p:sp>
      <p:sp>
        <p:nvSpPr>
          <p:cNvPr id="45" name="ZoneTexte 44">
            <a:extLst>
              <a:ext uri="{FF2B5EF4-FFF2-40B4-BE49-F238E27FC236}">
                <a16:creationId xmlns:a16="http://schemas.microsoft.com/office/drawing/2014/main" id="{FC5E9DF0-B0B4-4F91-BC31-985BD13A1947}"/>
              </a:ext>
            </a:extLst>
          </p:cNvPr>
          <p:cNvSpPr txBox="1"/>
          <p:nvPr/>
        </p:nvSpPr>
        <p:spPr>
          <a:xfrm>
            <a:off x="600233" y="5622289"/>
            <a:ext cx="9097220" cy="954107"/>
          </a:xfrm>
          <a:prstGeom prst="rect">
            <a:avLst/>
          </a:prstGeom>
          <a:noFill/>
          <a:ln>
            <a:solidFill>
              <a:srgbClr val="0070C0"/>
            </a:solidFill>
          </a:ln>
        </p:spPr>
        <p:txBody>
          <a:bodyPr wrap="square" rtlCol="0">
            <a:spAutoFit/>
          </a:bodyPr>
          <a:lstStyle/>
          <a:p>
            <a:pPr algn="just"/>
            <a:r>
              <a:rPr lang="fr-FR" sz="1400" b="1" dirty="0">
                <a:solidFill>
                  <a:srgbClr val="013D85"/>
                </a:solidFill>
              </a:rPr>
              <a:t>L’âge participe également </a:t>
            </a:r>
            <a:r>
              <a:rPr lang="fr-FR" sz="1400" dirty="0"/>
              <a:t>à la prise des TC. </a:t>
            </a:r>
            <a:r>
              <a:rPr lang="fr-FR" sz="1400" b="1" dirty="0">
                <a:solidFill>
                  <a:srgbClr val="013D85"/>
                </a:solidFill>
              </a:rPr>
              <a:t>Les 18-29 ans</a:t>
            </a:r>
            <a:r>
              <a:rPr lang="fr-FR" sz="1400" dirty="0"/>
              <a:t>, moins utilisateurs de la voiture, sont très utilisateurs des transports en commun et à une fréquence soutenue : </a:t>
            </a:r>
          </a:p>
          <a:p>
            <a:pPr marL="285750" indent="-285750" algn="just">
              <a:buFont typeface="Wingdings" panose="05000000000000000000" pitchFamily="2" charset="2"/>
              <a:buChar char="è"/>
            </a:pPr>
            <a:r>
              <a:rPr lang="fr-FR" sz="1400" dirty="0"/>
              <a:t>41% d’entre eux utilisent le bus ou le car au moins une fois par semaine vs  +/-10% dans les autres tranches d’âge.</a:t>
            </a:r>
          </a:p>
          <a:p>
            <a:pPr marL="285750" indent="-285750" algn="just">
              <a:buFont typeface="Wingdings" panose="05000000000000000000" pitchFamily="2" charset="2"/>
              <a:buChar char="è"/>
            </a:pPr>
            <a:r>
              <a:rPr lang="fr-FR" sz="1400" dirty="0">
                <a:sym typeface="Wingdings" panose="05000000000000000000" pitchFamily="2" charset="2"/>
              </a:rPr>
              <a:t>28% utilisent le tram de manière hebdomadaire vs entre 9% et 11% dans les autres tranches d’âge.</a:t>
            </a:r>
            <a:endParaRPr lang="fr-FR" sz="1400" dirty="0"/>
          </a:p>
        </p:txBody>
      </p:sp>
      <p:pic>
        <p:nvPicPr>
          <p:cNvPr id="14" name="Image 13" descr="Une image contenant extérieur, bus, bâtiment, route&#10;&#10;Description générée automatiquement">
            <a:extLst>
              <a:ext uri="{FF2B5EF4-FFF2-40B4-BE49-F238E27FC236}">
                <a16:creationId xmlns:a16="http://schemas.microsoft.com/office/drawing/2014/main" id="{5E398A82-DF4A-46F2-85F1-CF6FA98992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528" y="4302213"/>
            <a:ext cx="1645743" cy="952307"/>
          </a:xfrm>
          <a:prstGeom prst="rect">
            <a:avLst/>
          </a:prstGeom>
        </p:spPr>
      </p:pic>
    </p:spTree>
    <p:extLst>
      <p:ext uri="{BB962C8B-B14F-4D97-AF65-F5344CB8AC3E}">
        <p14:creationId xmlns:p14="http://schemas.microsoft.com/office/powerpoint/2010/main" val="3403920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a:extLst>
              <a:ext uri="{FF2B5EF4-FFF2-40B4-BE49-F238E27FC236}">
                <a16:creationId xmlns:a16="http://schemas.microsoft.com/office/drawing/2014/main" id="{0C30B7D5-EA38-4715-9421-15F2FB2F3EA7}"/>
              </a:ext>
            </a:extLst>
          </p:cNvPr>
          <p:cNvGraphicFramePr/>
          <p:nvPr>
            <p:extLst>
              <p:ext uri="{D42A27DB-BD31-4B8C-83A1-F6EECF244321}">
                <p14:modId xmlns:p14="http://schemas.microsoft.com/office/powerpoint/2010/main" val="4188070768"/>
              </p:ext>
            </p:extLst>
          </p:nvPr>
        </p:nvGraphicFramePr>
        <p:xfrm>
          <a:off x="817422" y="2463467"/>
          <a:ext cx="4734392" cy="30229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normAutofit/>
          </a:bodyPr>
          <a:lstStyle/>
          <a:p>
            <a:r>
              <a:rPr lang="fr-FR" dirty="0"/>
              <a:t>Pourquoi utilise t-on les TC ?</a:t>
            </a:r>
          </a:p>
        </p:txBody>
      </p:sp>
      <p:sp>
        <p:nvSpPr>
          <p:cNvPr id="5" name="Espace réservé du numéro de diapositive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2" name="ZoneTexte 11"/>
          <p:cNvSpPr txBox="1"/>
          <p:nvPr/>
        </p:nvSpPr>
        <p:spPr>
          <a:xfrm>
            <a:off x="1272316" y="1644344"/>
            <a:ext cx="5249758" cy="369332"/>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a:ea typeface="+mn-ea"/>
                <a:cs typeface="+mn-cs"/>
              </a:rPr>
              <a:t>Les usagers réguliers utilisent les TC parce que…</a:t>
            </a:r>
          </a:p>
        </p:txBody>
      </p:sp>
      <p:sp>
        <p:nvSpPr>
          <p:cNvPr id="13" name="Text Box 2">
            <a:extLst>
              <a:ext uri="{FF2B5EF4-FFF2-40B4-BE49-F238E27FC236}">
                <a16:creationId xmlns:a16="http://schemas.microsoft.com/office/drawing/2014/main" id="{52468BC6-7659-4D7A-A0D6-9C4244FA4E05}"/>
              </a:ext>
            </a:extLst>
          </p:cNvPr>
          <p:cNvSpPr txBox="1">
            <a:spLocks noChangeArrowheads="1"/>
          </p:cNvSpPr>
          <p:nvPr/>
        </p:nvSpPr>
        <p:spPr bwMode="auto">
          <a:xfrm>
            <a:off x="488111" y="967958"/>
            <a:ext cx="8561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i="1" u="none" strike="noStrike" kern="0" cap="none" spc="0" normalizeH="0" baseline="0" noProof="0" dirty="0">
                <a:ln>
                  <a:noFill/>
                </a:ln>
                <a:solidFill>
                  <a:srgbClr val="000000"/>
                </a:solidFill>
                <a:effectLst/>
                <a:uLnTx/>
                <a:uFillTx/>
                <a:latin typeface="Calibri"/>
                <a:ea typeface="+mn-ea"/>
                <a:cs typeface="+mn-cs"/>
              </a:rPr>
              <a:t>Vous utilisez les transports en commun au moins 1 fois/semaine. Pour quelle raison principale ? Et en deuxième ?</a:t>
            </a:r>
            <a:endParaRPr kumimoji="0" lang="fr-FR" sz="120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endParaRPr kumimoji="0" lang="fr-FR" sz="1200" i="1" u="none" strike="noStrike" kern="0" cap="none" spc="0" normalizeH="0" baseline="0" noProof="0" dirty="0">
              <a:ln>
                <a:noFill/>
              </a:ln>
              <a:solidFill>
                <a:srgbClr val="000000"/>
              </a:solidFill>
              <a:effectLst/>
              <a:uLnTx/>
              <a:uFillTx/>
              <a:latin typeface="Calibri"/>
              <a:ea typeface="+mn-ea"/>
              <a:cs typeface="+mn-cs"/>
            </a:endParaRPr>
          </a:p>
        </p:txBody>
      </p:sp>
      <p:sp>
        <p:nvSpPr>
          <p:cNvPr id="18" name="ZoneTexte 17">
            <a:extLst>
              <a:ext uri="{FF2B5EF4-FFF2-40B4-BE49-F238E27FC236}">
                <a16:creationId xmlns:a16="http://schemas.microsoft.com/office/drawing/2014/main" id="{5922DB42-E7FE-4FDE-9EBE-82D7A33656EE}"/>
              </a:ext>
            </a:extLst>
          </p:cNvPr>
          <p:cNvSpPr txBox="1"/>
          <p:nvPr/>
        </p:nvSpPr>
        <p:spPr>
          <a:xfrm>
            <a:off x="488111" y="1171343"/>
            <a:ext cx="26965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ea typeface="+mn-ea"/>
                <a:cs typeface="+mn-cs"/>
              </a:rPr>
              <a:t>Base usage hebdomadaire des TC : </a:t>
            </a:r>
            <a:r>
              <a:rPr lang="fr-FR" sz="1200" dirty="0">
                <a:solidFill>
                  <a:srgbClr val="000000"/>
                </a:solidFill>
                <a:latin typeface="Calibri"/>
              </a:rPr>
              <a:t>250</a:t>
            </a:r>
            <a:r>
              <a:rPr kumimoji="0" lang="fr-FR" sz="1200" b="0" i="0" u="none" strike="noStrike" kern="1200" cap="none" spc="0" normalizeH="0" baseline="0" noProof="0" dirty="0">
                <a:ln>
                  <a:noFill/>
                </a:ln>
                <a:solidFill>
                  <a:srgbClr val="000000"/>
                </a:solidFill>
                <a:effectLst/>
                <a:uLnTx/>
                <a:uFillTx/>
                <a:latin typeface="Calibri"/>
                <a:ea typeface="+mn-ea"/>
                <a:cs typeface="+mn-cs"/>
              </a:rPr>
              <a:t>p</a:t>
            </a:r>
          </a:p>
        </p:txBody>
      </p:sp>
      <p:sp>
        <p:nvSpPr>
          <p:cNvPr id="15" name="Text Box 9">
            <a:extLst>
              <a:ext uri="{FF2B5EF4-FFF2-40B4-BE49-F238E27FC236}">
                <a16:creationId xmlns:a16="http://schemas.microsoft.com/office/drawing/2014/main" id="{BF4DF736-2135-4197-BFB2-1BAF84BC2A5A}"/>
              </a:ext>
            </a:extLst>
          </p:cNvPr>
          <p:cNvSpPr txBox="1">
            <a:spLocks noChangeArrowheads="1"/>
          </p:cNvSpPr>
          <p:nvPr/>
        </p:nvSpPr>
        <p:spPr bwMode="auto">
          <a:xfrm>
            <a:off x="904821" y="5865535"/>
            <a:ext cx="8850042" cy="52322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R="0" lvl="0" algn="just" defTabSz="914400" rtl="0" eaLnBrk="0" fontAlgn="auto" latinLnBrk="0" hangingPunct="0">
              <a:lnSpc>
                <a:spcPct val="100000"/>
              </a:lnSpc>
              <a:spcBef>
                <a:spcPts val="0"/>
              </a:spcBef>
              <a:spcAft>
                <a:spcPts val="0"/>
              </a:spcAft>
              <a:buClrTx/>
              <a:buSzTx/>
              <a:tabLst/>
              <a:defRPr/>
            </a:pPr>
            <a:r>
              <a:rPr kumimoji="0" lang="fr-FR"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fr-FR"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Avant tout un problème économique (notamment en zone 3 où les déplacements sont sans doute les plus longs), avant le fait de ne pas être équipé et l’évitement du stationnement (surtout en zone1).</a:t>
            </a:r>
            <a:endParaRPr kumimoji="0" lang="fr-FR"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3"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graphicFrame>
        <p:nvGraphicFramePr>
          <p:cNvPr id="3" name="Tableau 2">
            <a:extLst>
              <a:ext uri="{FF2B5EF4-FFF2-40B4-BE49-F238E27FC236}">
                <a16:creationId xmlns:a16="http://schemas.microsoft.com/office/drawing/2014/main" id="{F08D8540-11CB-464E-BC6F-2D5538EDA945}"/>
              </a:ext>
            </a:extLst>
          </p:cNvPr>
          <p:cNvGraphicFramePr>
            <a:graphicFrameLocks noGrp="1"/>
          </p:cNvGraphicFramePr>
          <p:nvPr>
            <p:extLst>
              <p:ext uri="{D42A27DB-BD31-4B8C-83A1-F6EECF244321}">
                <p14:modId xmlns:p14="http://schemas.microsoft.com/office/powerpoint/2010/main" val="2320836976"/>
              </p:ext>
            </p:extLst>
          </p:nvPr>
        </p:nvGraphicFramePr>
        <p:xfrm>
          <a:off x="4968000" y="2141510"/>
          <a:ext cx="2106567" cy="3242182"/>
        </p:xfrm>
        <a:graphic>
          <a:graphicData uri="http://schemas.openxmlformats.org/drawingml/2006/table">
            <a:tbl>
              <a:tblPr>
                <a:tableStyleId>{5C22544A-7EE6-4342-B048-85BDC9FD1C3A}</a:tableStyleId>
              </a:tblPr>
              <a:tblGrid>
                <a:gridCol w="710905">
                  <a:extLst>
                    <a:ext uri="{9D8B030D-6E8A-4147-A177-3AD203B41FA5}">
                      <a16:colId xmlns:a16="http://schemas.microsoft.com/office/drawing/2014/main" val="3604450528"/>
                    </a:ext>
                  </a:extLst>
                </a:gridCol>
                <a:gridCol w="693473">
                  <a:extLst>
                    <a:ext uri="{9D8B030D-6E8A-4147-A177-3AD203B41FA5}">
                      <a16:colId xmlns:a16="http://schemas.microsoft.com/office/drawing/2014/main" val="1382166067"/>
                    </a:ext>
                  </a:extLst>
                </a:gridCol>
                <a:gridCol w="702189">
                  <a:extLst>
                    <a:ext uri="{9D8B030D-6E8A-4147-A177-3AD203B41FA5}">
                      <a16:colId xmlns:a16="http://schemas.microsoft.com/office/drawing/2014/main" val="2973471267"/>
                    </a:ext>
                  </a:extLst>
                </a:gridCol>
              </a:tblGrid>
              <a:tr h="519482">
                <a:tc>
                  <a:txBody>
                    <a:bodyPr/>
                    <a:lstStyle/>
                    <a:p>
                      <a:pPr algn="ctr" fontAlgn="ctr"/>
                      <a:r>
                        <a:rPr lang="fr-FR" sz="1100" b="1" u="none" strike="noStrike" dirty="0">
                          <a:solidFill>
                            <a:schemeClr val="tx1"/>
                          </a:solidFill>
                          <a:effectLst/>
                        </a:rPr>
                        <a:t> Zone 1</a:t>
                      </a:r>
                    </a:p>
                    <a:p>
                      <a:pPr algn="ctr" fontAlgn="ctr"/>
                      <a:r>
                        <a:rPr lang="fr-FR" sz="1100" b="0" i="1" u="none" strike="noStrike" dirty="0">
                          <a:solidFill>
                            <a:schemeClr val="tx1"/>
                          </a:solidFill>
                          <a:effectLst/>
                          <a:latin typeface="Calibri" panose="020F0502020204030204" pitchFamily="34" charset="0"/>
                        </a:rPr>
                        <a:t>(124p)</a:t>
                      </a:r>
                    </a:p>
                  </a:txBody>
                  <a:tcPr marL="7620" marR="7620" marT="7620" marB="0" anchor="ctr">
                    <a:solidFill>
                      <a:schemeClr val="accent2">
                        <a:lumMod val="20000"/>
                        <a:lumOff val="80000"/>
                      </a:schemeClr>
                    </a:solidFill>
                  </a:tcPr>
                </a:tc>
                <a:tc>
                  <a:txBody>
                    <a:bodyPr/>
                    <a:lstStyle/>
                    <a:p>
                      <a:pPr algn="ctr" fontAlgn="ctr"/>
                      <a:r>
                        <a:rPr lang="fr-FR" sz="1100" b="1" u="none" strike="noStrike" dirty="0">
                          <a:solidFill>
                            <a:schemeClr val="tx1"/>
                          </a:solidFill>
                          <a:effectLst/>
                        </a:rPr>
                        <a:t> Zone 2</a:t>
                      </a:r>
                    </a:p>
                    <a:p>
                      <a:pPr algn="ctr" fontAlgn="ctr"/>
                      <a:r>
                        <a:rPr lang="fr-FR" sz="1100" b="0" i="1" u="none" strike="noStrike" dirty="0">
                          <a:solidFill>
                            <a:schemeClr val="tx1"/>
                          </a:solidFill>
                          <a:effectLst/>
                          <a:latin typeface="Calibri" panose="020F0502020204030204" pitchFamily="34" charset="0"/>
                        </a:rPr>
                        <a:t>(55p)</a:t>
                      </a:r>
                    </a:p>
                  </a:txBody>
                  <a:tcPr marL="7620" marR="7620" marT="7620" marB="0" anchor="ctr">
                    <a:solidFill>
                      <a:schemeClr val="accent2">
                        <a:lumMod val="20000"/>
                        <a:lumOff val="80000"/>
                      </a:schemeClr>
                    </a:solidFill>
                  </a:tcPr>
                </a:tc>
                <a:tc>
                  <a:txBody>
                    <a:bodyPr/>
                    <a:lstStyle/>
                    <a:p>
                      <a:pPr algn="ctr" fontAlgn="ctr"/>
                      <a:r>
                        <a:rPr lang="fr-FR" sz="1100" b="1" u="none" strike="noStrike" dirty="0">
                          <a:solidFill>
                            <a:schemeClr val="tx1"/>
                          </a:solidFill>
                          <a:effectLst/>
                        </a:rPr>
                        <a:t>Zone 3 </a:t>
                      </a:r>
                    </a:p>
                    <a:p>
                      <a:pPr algn="ctr" fontAlgn="ctr"/>
                      <a:r>
                        <a:rPr lang="fr-FR" sz="1100" b="0" i="1" u="none" strike="noStrike" dirty="0">
                          <a:solidFill>
                            <a:schemeClr val="tx1"/>
                          </a:solidFill>
                          <a:effectLst/>
                          <a:latin typeface="Calibri" panose="020F0502020204030204" pitchFamily="34" charset="0"/>
                        </a:rPr>
                        <a:t>(72p)</a:t>
                      </a:r>
                    </a:p>
                  </a:txBody>
                  <a:tcPr marL="7620" marR="7620" marT="7620" marB="0" anchor="ctr">
                    <a:solidFill>
                      <a:schemeClr val="accent2">
                        <a:lumMod val="20000"/>
                        <a:lumOff val="80000"/>
                      </a:schemeClr>
                    </a:solidFill>
                  </a:tcPr>
                </a:tc>
                <a:extLst>
                  <a:ext uri="{0D108BD9-81ED-4DB2-BD59-A6C34878D82A}">
                    <a16:rowId xmlns:a16="http://schemas.microsoft.com/office/drawing/2014/main" val="2121026078"/>
                  </a:ext>
                </a:extLst>
              </a:tr>
              <a:tr h="541968">
                <a:tc>
                  <a:txBody>
                    <a:bodyPr/>
                    <a:lstStyle/>
                    <a:p>
                      <a:pPr lvl="0" algn="ctr" fontAlgn="ctr"/>
                      <a:r>
                        <a:rPr lang="fr-FR" sz="1400" b="1" u="none" strike="noStrike" dirty="0">
                          <a:effectLst/>
                        </a:rPr>
                        <a:t>52%</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64%</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73%</a:t>
                      </a:r>
                      <a:endParaRPr lang="fr-FR" sz="1400" b="1" i="1" u="none" strike="noStrike" dirty="0">
                        <a:solidFill>
                          <a:srgbClr val="0033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1833329009"/>
                  </a:ext>
                </a:extLst>
              </a:tr>
              <a:tr h="574956">
                <a:tc>
                  <a:txBody>
                    <a:bodyPr/>
                    <a:lstStyle/>
                    <a:p>
                      <a:pPr lvl="0" algn="ctr" fontAlgn="ctr"/>
                      <a:r>
                        <a:rPr lang="fr-FR" sz="1400" b="1" u="none" strike="noStrike" dirty="0">
                          <a:effectLst/>
                        </a:rPr>
                        <a:t>39%</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50%</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49%</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2324814886"/>
                  </a:ext>
                </a:extLst>
              </a:tr>
              <a:tr h="505326">
                <a:tc>
                  <a:txBody>
                    <a:bodyPr/>
                    <a:lstStyle/>
                    <a:p>
                      <a:pPr lvl="0" algn="ctr" fontAlgn="ctr"/>
                      <a:r>
                        <a:rPr lang="fr-FR" sz="1400" b="1" u="none" strike="noStrike" dirty="0">
                          <a:effectLst/>
                        </a:rPr>
                        <a:t>49%</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40%</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31%</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664079455"/>
                  </a:ext>
                </a:extLst>
              </a:tr>
              <a:tr h="529390">
                <a:tc>
                  <a:txBody>
                    <a:bodyPr/>
                    <a:lstStyle/>
                    <a:p>
                      <a:pPr lvl="0" algn="ctr" fontAlgn="ctr"/>
                      <a:r>
                        <a:rPr lang="fr-FR" sz="1400" b="1" u="none" strike="noStrike" dirty="0">
                          <a:effectLst/>
                        </a:rPr>
                        <a:t>32%</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33%</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lvl="0" algn="ctr" fontAlgn="ctr"/>
                      <a:r>
                        <a:rPr lang="fr-FR" sz="1400" b="1" u="none" strike="noStrike" dirty="0">
                          <a:effectLst/>
                        </a:rPr>
                        <a:t>28%</a:t>
                      </a:r>
                      <a:endParaRPr lang="fr-FR" sz="1400" b="1"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extLst>
                  <a:ext uri="{0D108BD9-81ED-4DB2-BD59-A6C34878D82A}">
                    <a16:rowId xmlns:a16="http://schemas.microsoft.com/office/drawing/2014/main" val="2068071349"/>
                  </a:ext>
                </a:extLst>
              </a:tr>
              <a:tr h="571060">
                <a:tc>
                  <a:txBody>
                    <a:bodyPr/>
                    <a:lstStyle/>
                    <a:p>
                      <a:pPr lvl="0" algn="ctr" fontAlgn="ctr"/>
                      <a:r>
                        <a:rPr lang="fr-FR" sz="1400" b="1" u="none" strike="noStrike" dirty="0">
                          <a:effectLst/>
                        </a:rPr>
                        <a:t>29%</a:t>
                      </a:r>
                      <a:endParaRPr lang="fr-FR" sz="1400" b="1"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lvl="0" algn="ctr" fontAlgn="ctr"/>
                      <a:r>
                        <a:rPr lang="fr-FR" sz="1400" b="1" u="none" strike="noStrike" dirty="0">
                          <a:effectLst/>
                        </a:rPr>
                        <a:t>14%</a:t>
                      </a:r>
                      <a:endParaRPr lang="fr-FR" sz="1400" b="1"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tc>
                  <a:txBody>
                    <a:bodyPr/>
                    <a:lstStyle/>
                    <a:p>
                      <a:pPr lvl="0" algn="ctr" fontAlgn="ctr"/>
                      <a:r>
                        <a:rPr lang="fr-FR" sz="1400" b="1" u="none" strike="noStrike" dirty="0">
                          <a:effectLst/>
                        </a:rPr>
                        <a:t>19%</a:t>
                      </a:r>
                      <a:endParaRPr lang="fr-FR" sz="1400" b="1" i="0" u="none" strike="noStrike" dirty="0">
                        <a:solidFill>
                          <a:srgbClr val="000000"/>
                        </a:solidFill>
                        <a:effectLst/>
                        <a:latin typeface="Calibri" panose="020F0502020204030204" pitchFamily="34" charset="0"/>
                      </a:endParaRPr>
                    </a:p>
                  </a:txBody>
                  <a:tcPr marL="7620" marR="7620" marT="7620" marB="0">
                    <a:solidFill>
                      <a:schemeClr val="accent2">
                        <a:lumMod val="20000"/>
                        <a:lumOff val="80000"/>
                      </a:schemeClr>
                    </a:solidFill>
                  </a:tcPr>
                </a:tc>
                <a:extLst>
                  <a:ext uri="{0D108BD9-81ED-4DB2-BD59-A6C34878D82A}">
                    <a16:rowId xmlns:a16="http://schemas.microsoft.com/office/drawing/2014/main" val="3575348127"/>
                  </a:ext>
                </a:extLst>
              </a:tr>
            </a:tbl>
          </a:graphicData>
        </a:graphic>
      </p:graphicFrame>
      <p:sp>
        <p:nvSpPr>
          <p:cNvPr id="22" name="Ellipse 21">
            <a:extLst>
              <a:ext uri="{FF2B5EF4-FFF2-40B4-BE49-F238E27FC236}">
                <a16:creationId xmlns:a16="http://schemas.microsoft.com/office/drawing/2014/main" id="{B37ECAC9-AD05-4CAE-A65D-3F78942DEEE9}"/>
              </a:ext>
            </a:extLst>
          </p:cNvPr>
          <p:cNvSpPr/>
          <p:nvPr/>
        </p:nvSpPr>
        <p:spPr>
          <a:xfrm>
            <a:off x="5131937" y="3904229"/>
            <a:ext cx="419877" cy="261257"/>
          </a:xfrm>
          <a:prstGeom prst="ellipse">
            <a:avLst/>
          </a:prstGeom>
          <a:noFill/>
          <a:ln>
            <a:solidFill>
              <a:srgbClr val="013D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4" name="Ellipse 23">
            <a:extLst>
              <a:ext uri="{FF2B5EF4-FFF2-40B4-BE49-F238E27FC236}">
                <a16:creationId xmlns:a16="http://schemas.microsoft.com/office/drawing/2014/main" id="{5DE5F9F1-4E75-4859-8711-B7B2283D4E42}"/>
              </a:ext>
            </a:extLst>
          </p:cNvPr>
          <p:cNvSpPr/>
          <p:nvPr/>
        </p:nvSpPr>
        <p:spPr>
          <a:xfrm>
            <a:off x="6534514" y="2812637"/>
            <a:ext cx="419877" cy="261257"/>
          </a:xfrm>
          <a:prstGeom prst="ellipse">
            <a:avLst/>
          </a:prstGeom>
          <a:noFill/>
          <a:ln>
            <a:solidFill>
              <a:srgbClr val="013D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627F1976-20B4-49BD-B4D4-7586040407A4}"/>
              </a:ext>
            </a:extLst>
          </p:cNvPr>
          <p:cNvSpPr/>
          <p:nvPr/>
        </p:nvSpPr>
        <p:spPr>
          <a:xfrm>
            <a:off x="5119904" y="4806231"/>
            <a:ext cx="419877" cy="261257"/>
          </a:xfrm>
          <a:prstGeom prst="ellipse">
            <a:avLst/>
          </a:prstGeom>
          <a:noFill/>
          <a:ln>
            <a:solidFill>
              <a:srgbClr val="013D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1446BB43-DB01-4424-98E9-E5430CBDB733}"/>
              </a:ext>
            </a:extLst>
          </p:cNvPr>
          <p:cNvSpPr/>
          <p:nvPr/>
        </p:nvSpPr>
        <p:spPr>
          <a:xfrm rot="5400000">
            <a:off x="331185" y="5989319"/>
            <a:ext cx="738077" cy="19305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2725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aphique 27">
            <a:extLst>
              <a:ext uri="{FF2B5EF4-FFF2-40B4-BE49-F238E27FC236}">
                <a16:creationId xmlns:a16="http://schemas.microsoft.com/office/drawing/2014/main" id="{8DA3BABF-2949-4CD3-937A-BDFA2D2DA056}"/>
              </a:ext>
            </a:extLst>
          </p:cNvPr>
          <p:cNvGraphicFramePr/>
          <p:nvPr/>
        </p:nvGraphicFramePr>
        <p:xfrm>
          <a:off x="7557451" y="1170708"/>
          <a:ext cx="1686026" cy="48531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61312" y="142455"/>
            <a:ext cx="9130199" cy="504878"/>
          </a:xfrm>
        </p:spPr>
        <p:txBody>
          <a:bodyPr>
            <a:noAutofit/>
          </a:bodyPr>
          <a:lstStyle/>
          <a:p>
            <a:pPr>
              <a:lnSpc>
                <a:spcPct val="100000"/>
              </a:lnSpc>
            </a:pPr>
            <a:r>
              <a:rPr lang="fr-FR" sz="2400" dirty="0"/>
              <a:t>Les dispositifs incitatifs à prendre les TC en remplacement de la voiture, pour les non usagers</a:t>
            </a:r>
            <a:endParaRPr lang="fr-FR" sz="2400" b="0" dirty="0"/>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graphicFrame>
        <p:nvGraphicFramePr>
          <p:cNvPr id="12" name="Graphique 11"/>
          <p:cNvGraphicFramePr/>
          <p:nvPr/>
        </p:nvGraphicFramePr>
        <p:xfrm>
          <a:off x="679911" y="1139561"/>
          <a:ext cx="7888356" cy="485314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9"/>
          <p:cNvSpPr txBox="1">
            <a:spLocks noChangeArrowheads="1"/>
          </p:cNvSpPr>
          <p:nvPr/>
        </p:nvSpPr>
        <p:spPr bwMode="auto">
          <a:xfrm>
            <a:off x="769708" y="6023856"/>
            <a:ext cx="8927446" cy="73866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Les améliorations relatives au gain de temps (proximité, moins de correspondances, un seul titre, intermodalité,..) sont nettement mis en avant par les non usagers TC. Sur toutes les propositions les moins de 30 ans non utilisateurs se déclarent plus enclins à prendre les TC que les plus âgés (soit +/- 20% de plus d’intention que les autres tranches d’âge) </a:t>
            </a:r>
          </a:p>
        </p:txBody>
      </p:sp>
      <p:sp>
        <p:nvSpPr>
          <p:cNvPr id="18" name="Triangle isocèle 17"/>
          <p:cNvSpPr/>
          <p:nvPr/>
        </p:nvSpPr>
        <p:spPr>
          <a:xfrm rot="5400000">
            <a:off x="293484" y="6310196"/>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453711" y="831806"/>
            <a:ext cx="93676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Je vais vous citer plusieurs dispositifs vous me direz pour chacun s’il pourrait vous inciter à prendre les Transports en commun en remplacement de la voiture pour vos déplacements privés ou pour vos déplacements domicile-travail. </a:t>
            </a:r>
            <a:r>
              <a:rPr kumimoji="0" lang="fr-FR" sz="1200" b="0" i="0" u="none" strike="noStrike" kern="1200" cap="none" spc="0" normalizeH="0" baseline="0" noProof="0" dirty="0">
                <a:ln>
                  <a:noFill/>
                </a:ln>
                <a:solidFill>
                  <a:schemeClr val="tx1"/>
                </a:solidFill>
                <a:effectLst/>
                <a:uLnTx/>
                <a:uFillTx/>
                <a:latin typeface="Calibri"/>
                <a:ea typeface="+mn-ea"/>
                <a:cs typeface="+mn-cs"/>
              </a:rPr>
              <a:t>(base non usagers TC : 586p)</a:t>
            </a:r>
            <a:endParaRPr kumimoji="0" lang="fr-FR" sz="1200" b="0" i="1" u="none" strike="noStrike" kern="0" cap="none" spc="0" normalizeH="0" baseline="0" noProof="0" dirty="0">
              <a:ln>
                <a:noFill/>
              </a:ln>
              <a:solidFill>
                <a:schemeClr val="tx1"/>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B5E734CD-3FFF-484D-95F6-ABD520C141FB}"/>
              </a:ext>
            </a:extLst>
          </p:cNvPr>
          <p:cNvSpPr txBox="1"/>
          <p:nvPr/>
        </p:nvSpPr>
        <p:spPr>
          <a:xfrm>
            <a:off x="8409130" y="1293471"/>
            <a:ext cx="7567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9900"/>
                </a:solidFill>
                <a:effectLst/>
                <a:uLnTx/>
                <a:uFillTx/>
                <a:latin typeface="Calibri"/>
                <a:ea typeface="+mn-ea"/>
                <a:cs typeface="+mn-cs"/>
              </a:rPr>
              <a:t>incitatif</a:t>
            </a:r>
          </a:p>
        </p:txBody>
      </p:sp>
      <p:sp>
        <p:nvSpPr>
          <p:cNvPr id="33"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spTree>
    <p:extLst>
      <p:ext uri="{BB962C8B-B14F-4D97-AF65-F5344CB8AC3E}">
        <p14:creationId xmlns:p14="http://schemas.microsoft.com/office/powerpoint/2010/main" val="19655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067" y="236485"/>
            <a:ext cx="9488933" cy="504878"/>
          </a:xfrm>
        </p:spPr>
        <p:txBody>
          <a:bodyPr>
            <a:normAutofit/>
          </a:bodyPr>
          <a:lstStyle/>
          <a:p>
            <a:r>
              <a:rPr lang="fr-FR" dirty="0"/>
              <a:t>Le covoiturage : les pratiques associées</a:t>
            </a:r>
            <a:endParaRPr lang="fr-FR" sz="1600" b="0" dirty="0"/>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7" name="Text Box 9"/>
          <p:cNvSpPr txBox="1">
            <a:spLocks noChangeArrowheads="1"/>
          </p:cNvSpPr>
          <p:nvPr/>
        </p:nvSpPr>
        <p:spPr bwMode="auto">
          <a:xfrm>
            <a:off x="1156886" y="5476161"/>
            <a:ext cx="8116649" cy="52322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R="0" lvl="0" algn="just" defTabSz="914400" rtl="0" eaLnBrk="1" fontAlgn="auto" latinLnBrk="0" hangingPunct="1">
              <a:lnSpc>
                <a:spcPct val="100000"/>
              </a:lnSpc>
              <a:spcBef>
                <a:spcPts val="0"/>
              </a:spcBef>
              <a:spcAft>
                <a:spcPts val="0"/>
              </a:spcAft>
              <a:buClr>
                <a:srgbClr val="C25FB0"/>
              </a:buClr>
              <a:buSzPct val="115000"/>
              <a:tabLst/>
              <a:defRPr/>
            </a:pPr>
            <a:r>
              <a:rPr lang="fr-FR" sz="1400" kern="0" dirty="0">
                <a:solidFill>
                  <a:srgbClr val="000000"/>
                </a:solidFill>
                <a:latin typeface="Calibri"/>
                <a:sym typeface="Wingdings" panose="05000000000000000000" pitchFamily="2" charset="2"/>
              </a:rPr>
              <a:t></a:t>
            </a:r>
            <a:r>
              <a:rPr kumimoji="0" lang="fr-FR" sz="1400" b="0" i="0" u="none" strike="noStrike" kern="0" cap="none" spc="0" normalizeH="0" baseline="0" noProof="0" dirty="0">
                <a:ln>
                  <a:noFill/>
                </a:ln>
                <a:solidFill>
                  <a:srgbClr val="000000"/>
                </a:solidFill>
                <a:effectLst/>
                <a:uLnTx/>
                <a:uFillTx/>
                <a:latin typeface="Calibri"/>
                <a:ea typeface="+mn-ea"/>
                <a:cs typeface="+mn-cs"/>
              </a:rPr>
              <a:t>Trois Isérois sur 10 déclarent faire du covoiturage, 7% souvent et 23% rarement. </a:t>
            </a:r>
          </a:p>
          <a:p>
            <a:pPr marR="0" lvl="0" algn="just" defTabSz="914400" rtl="0" eaLnBrk="1" fontAlgn="auto" latinLnBrk="0" hangingPunct="1">
              <a:lnSpc>
                <a:spcPct val="100000"/>
              </a:lnSpc>
              <a:spcBef>
                <a:spcPts val="0"/>
              </a:spcBef>
              <a:spcAft>
                <a:spcPts val="0"/>
              </a:spcAft>
              <a:buClr>
                <a:srgbClr val="C25FB0"/>
              </a:buClr>
              <a:buSzPct val="115000"/>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sym typeface="Wingdings" panose="05000000000000000000" pitchFamily="2" charset="2"/>
              </a:rPr>
              <a:t> </a:t>
            </a:r>
            <a:r>
              <a:rPr kumimoji="0" lang="fr-FR" sz="1400" b="0" i="0" u="none" strike="noStrike" kern="0" cap="none" spc="0" normalizeH="0" baseline="0" noProof="0" dirty="0">
                <a:ln>
                  <a:noFill/>
                </a:ln>
                <a:solidFill>
                  <a:srgbClr val="000000"/>
                </a:solidFill>
                <a:effectLst/>
                <a:uLnTx/>
                <a:uFillTx/>
                <a:latin typeface="Calibri"/>
                <a:ea typeface="+mn-ea"/>
                <a:cs typeface="+mn-cs"/>
              </a:rPr>
              <a:t>On ne relève pas de différence de comportements entre les zones, ni selon le motif.  </a:t>
            </a:r>
          </a:p>
        </p:txBody>
      </p:sp>
      <p:sp>
        <p:nvSpPr>
          <p:cNvPr id="18" name="Triangle isocèle 17"/>
          <p:cNvSpPr/>
          <p:nvPr/>
        </p:nvSpPr>
        <p:spPr>
          <a:xfrm rot="5400000">
            <a:off x="608254" y="5647973"/>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453711" y="831806"/>
            <a:ext cx="92914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Vous arrive-t-il de faire du covoiturage, c’est-à-dire d’utiliser un seul véhicule au lieu de plusieurs, pour vos déplacements d’ordre privé (courses, médecin, marché,… ) ? et pour aller ou revenir de votre lieu de travail / étude ? </a:t>
            </a:r>
            <a:r>
              <a:rPr kumimoji="0" lang="fr-FR" sz="1200" b="0" u="none" strike="noStrike" kern="1200" cap="none" spc="0" normalizeH="0" baseline="0" noProof="0" dirty="0">
                <a:ln>
                  <a:noFill/>
                </a:ln>
                <a:solidFill>
                  <a:schemeClr val="tx1"/>
                </a:solidFill>
                <a:effectLst/>
                <a:uLnTx/>
                <a:uFillTx/>
                <a:latin typeface="Calibri"/>
                <a:ea typeface="+mn-ea"/>
                <a:cs typeface="+mn-cs"/>
              </a:rPr>
              <a:t>(base totale : 1000p) </a:t>
            </a:r>
          </a:p>
        </p:txBody>
      </p:sp>
      <p:graphicFrame>
        <p:nvGraphicFramePr>
          <p:cNvPr id="13" name="Graphique 12">
            <a:extLst>
              <a:ext uri="{FF2B5EF4-FFF2-40B4-BE49-F238E27FC236}">
                <a16:creationId xmlns:a16="http://schemas.microsoft.com/office/drawing/2014/main" id="{81776FFE-79CC-4E03-8DDC-71EC777DE8E0}"/>
              </a:ext>
            </a:extLst>
          </p:cNvPr>
          <p:cNvGraphicFramePr/>
          <p:nvPr/>
        </p:nvGraphicFramePr>
        <p:xfrm>
          <a:off x="1156887" y="2181689"/>
          <a:ext cx="7335180" cy="2838534"/>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id="{1792CAD1-5E12-43AD-B440-278030438088}"/>
              </a:ext>
            </a:extLst>
          </p:cNvPr>
          <p:cNvSpPr txBox="1"/>
          <p:nvPr/>
        </p:nvSpPr>
        <p:spPr>
          <a:xfrm>
            <a:off x="3866714" y="1789308"/>
            <a:ext cx="6149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a:ea typeface="+mn-ea"/>
                <a:cs typeface="+mn-cs"/>
              </a:rPr>
              <a:t>Zones</a:t>
            </a:r>
          </a:p>
        </p:txBody>
      </p:sp>
      <p:sp>
        <p:nvSpPr>
          <p:cNvPr id="15" name="ZoneTexte 14">
            <a:extLst>
              <a:ext uri="{FF2B5EF4-FFF2-40B4-BE49-F238E27FC236}">
                <a16:creationId xmlns:a16="http://schemas.microsoft.com/office/drawing/2014/main" id="{B162E4F1-63BB-4894-83B2-3EBCACE37D89}"/>
              </a:ext>
            </a:extLst>
          </p:cNvPr>
          <p:cNvSpPr txBox="1"/>
          <p:nvPr/>
        </p:nvSpPr>
        <p:spPr>
          <a:xfrm>
            <a:off x="6940750" y="1811344"/>
            <a:ext cx="658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a:ea typeface="+mn-ea"/>
                <a:cs typeface="+mn-cs"/>
              </a:rPr>
              <a:t>Motifs</a:t>
            </a:r>
          </a:p>
        </p:txBody>
      </p:sp>
      <p:sp>
        <p:nvSpPr>
          <p:cNvPr id="20" name="Parenthèse fermante 19">
            <a:extLst>
              <a:ext uri="{FF2B5EF4-FFF2-40B4-BE49-F238E27FC236}">
                <a16:creationId xmlns:a16="http://schemas.microsoft.com/office/drawing/2014/main" id="{79F0A0B2-712E-41FC-A4C1-3A83F926FB8E}"/>
              </a:ext>
            </a:extLst>
          </p:cNvPr>
          <p:cNvSpPr/>
          <p:nvPr/>
        </p:nvSpPr>
        <p:spPr>
          <a:xfrm rot="16200000">
            <a:off x="4136896" y="1206401"/>
            <a:ext cx="74548" cy="178145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Parenthèse fermante 20">
            <a:extLst>
              <a:ext uri="{FF2B5EF4-FFF2-40B4-BE49-F238E27FC236}">
                <a16:creationId xmlns:a16="http://schemas.microsoft.com/office/drawing/2014/main" id="{9071BB57-07CB-4DFF-B18C-E31257DAF1EB}"/>
              </a:ext>
            </a:extLst>
          </p:cNvPr>
          <p:cNvSpPr/>
          <p:nvPr/>
        </p:nvSpPr>
        <p:spPr>
          <a:xfrm rot="16200000">
            <a:off x="7307109" y="1444839"/>
            <a:ext cx="45719" cy="1401138"/>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22" name="Connecteur droit 21">
            <a:extLst>
              <a:ext uri="{FF2B5EF4-FFF2-40B4-BE49-F238E27FC236}">
                <a16:creationId xmlns:a16="http://schemas.microsoft.com/office/drawing/2014/main" id="{67988019-A316-4C38-AD7A-6A49D839C62B}"/>
              </a:ext>
            </a:extLst>
          </p:cNvPr>
          <p:cNvCxnSpPr>
            <a:cxnSpLocks/>
          </p:cNvCxnSpPr>
          <p:nvPr/>
        </p:nvCxnSpPr>
        <p:spPr>
          <a:xfrm>
            <a:off x="5893626" y="2181689"/>
            <a:ext cx="0" cy="2585035"/>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B83AF8FE-9184-45ED-9A85-6C42575AA489}"/>
              </a:ext>
            </a:extLst>
          </p:cNvPr>
          <p:cNvCxnSpPr>
            <a:cxnSpLocks/>
          </p:cNvCxnSpPr>
          <p:nvPr/>
        </p:nvCxnSpPr>
        <p:spPr>
          <a:xfrm>
            <a:off x="2786359" y="2257174"/>
            <a:ext cx="0" cy="250955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pic>
        <p:nvPicPr>
          <p:cNvPr id="25" name="Image 24">
            <a:extLst>
              <a:ext uri="{FF2B5EF4-FFF2-40B4-BE49-F238E27FC236}">
                <a16:creationId xmlns:a16="http://schemas.microsoft.com/office/drawing/2014/main" id="{89512C3E-1A7C-4FA2-8CDB-764908247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04" y="1379640"/>
            <a:ext cx="1165809" cy="656739"/>
          </a:xfrm>
          <a:prstGeom prst="rect">
            <a:avLst/>
          </a:prstGeom>
        </p:spPr>
      </p:pic>
    </p:spTree>
    <p:extLst>
      <p:ext uri="{BB962C8B-B14F-4D97-AF65-F5344CB8AC3E}">
        <p14:creationId xmlns:p14="http://schemas.microsoft.com/office/powerpoint/2010/main" val="241996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phique 11">
            <a:extLst>
              <a:ext uri="{FF2B5EF4-FFF2-40B4-BE49-F238E27FC236}">
                <a16:creationId xmlns:a16="http://schemas.microsoft.com/office/drawing/2014/main" id="{A1F8A5D9-1E23-48B2-BFF7-856EA87CAA3A}"/>
              </a:ext>
            </a:extLst>
          </p:cNvPr>
          <p:cNvGraphicFramePr/>
          <p:nvPr>
            <p:extLst>
              <p:ext uri="{D42A27DB-BD31-4B8C-83A1-F6EECF244321}">
                <p14:modId xmlns:p14="http://schemas.microsoft.com/office/powerpoint/2010/main" val="3562147757"/>
              </p:ext>
            </p:extLst>
          </p:nvPr>
        </p:nvGraphicFramePr>
        <p:xfrm>
          <a:off x="1464529" y="1118408"/>
          <a:ext cx="8298037" cy="1651315"/>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 13">
            <a:extLst>
              <a:ext uri="{FF2B5EF4-FFF2-40B4-BE49-F238E27FC236}">
                <a16:creationId xmlns:a16="http://schemas.microsoft.com/office/drawing/2014/main" id="{8276ACA6-9171-4F2D-B4C7-974A5F73CA59}"/>
              </a:ext>
            </a:extLst>
          </p:cNvPr>
          <p:cNvPicPr>
            <a:picLocks noChangeAspect="1"/>
          </p:cNvPicPr>
          <p:nvPr/>
        </p:nvPicPr>
        <p:blipFill>
          <a:blip r:embed="rId3"/>
          <a:stretch>
            <a:fillRect/>
          </a:stretch>
        </p:blipFill>
        <p:spPr>
          <a:xfrm>
            <a:off x="1217895" y="3046722"/>
            <a:ext cx="7470210" cy="2907671"/>
          </a:xfrm>
          <a:prstGeom prst="rect">
            <a:avLst/>
          </a:prstGeom>
        </p:spPr>
      </p:pic>
      <p:sp>
        <p:nvSpPr>
          <p:cNvPr id="2" name="Titre 1"/>
          <p:cNvSpPr>
            <a:spLocks noGrp="1"/>
          </p:cNvSpPr>
          <p:nvPr>
            <p:ph type="title"/>
          </p:nvPr>
        </p:nvSpPr>
        <p:spPr>
          <a:xfrm>
            <a:off x="157067" y="227662"/>
            <a:ext cx="8656733" cy="504878"/>
          </a:xfrm>
        </p:spPr>
        <p:txBody>
          <a:bodyPr>
            <a:normAutofit/>
          </a:bodyPr>
          <a:lstStyle/>
          <a:p>
            <a:r>
              <a:rPr lang="fr-FR" dirty="0"/>
              <a:t>Le covoiturage : intérêt et valeur incitative des dispositifs</a:t>
            </a:r>
            <a:endParaRPr lang="fr-FR" sz="1600" b="0" dirty="0"/>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7" name="Text Box 9"/>
          <p:cNvSpPr txBox="1">
            <a:spLocks noChangeArrowheads="1"/>
          </p:cNvSpPr>
          <p:nvPr/>
        </p:nvSpPr>
        <p:spPr bwMode="auto">
          <a:xfrm>
            <a:off x="1107442" y="6077874"/>
            <a:ext cx="8116649" cy="52322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Pour les Isérois qui se déclarent intéressés par le covoiturage (soit 6%), tous les dispositifs pouvant faciliter son organisation sont jugés intéressants. Les points cadeaux sont nettement moins incitatifs.</a:t>
            </a:r>
          </a:p>
        </p:txBody>
      </p:sp>
      <p:sp>
        <p:nvSpPr>
          <p:cNvPr id="18" name="Triangle isocèle 17"/>
          <p:cNvSpPr/>
          <p:nvPr/>
        </p:nvSpPr>
        <p:spPr>
          <a:xfrm rot="5400000">
            <a:off x="632133" y="6265422"/>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C3E0F6D6-FD37-49BC-8171-36AD14852384}"/>
              </a:ext>
            </a:extLst>
          </p:cNvPr>
          <p:cNvSpPr txBox="1"/>
          <p:nvPr/>
        </p:nvSpPr>
        <p:spPr>
          <a:xfrm>
            <a:off x="338619" y="5696556"/>
            <a:ext cx="97193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ea typeface="+mn-ea"/>
                <a:cs typeface="+mn-cs"/>
              </a:rPr>
              <a:t>*Base faible </a:t>
            </a:r>
          </a:p>
        </p:txBody>
      </p:sp>
      <p:sp>
        <p:nvSpPr>
          <p:cNvPr id="11"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sp>
        <p:nvSpPr>
          <p:cNvPr id="3" name="ZoneTexte 2">
            <a:extLst>
              <a:ext uri="{FF2B5EF4-FFF2-40B4-BE49-F238E27FC236}">
                <a16:creationId xmlns:a16="http://schemas.microsoft.com/office/drawing/2014/main" id="{EBC9E2C1-6F74-4260-A85C-0C2962161FA7}"/>
              </a:ext>
            </a:extLst>
          </p:cNvPr>
          <p:cNvSpPr txBox="1"/>
          <p:nvPr/>
        </p:nvSpPr>
        <p:spPr>
          <a:xfrm>
            <a:off x="2632952" y="1069023"/>
            <a:ext cx="50288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000000">
                    <a:lumMod val="85000"/>
                    <a:lumOff val="15000"/>
                  </a:srgbClr>
                </a:solidFill>
                <a:effectLst/>
                <a:uLnTx/>
                <a:uFillTx/>
                <a:latin typeface="Calibri"/>
                <a:ea typeface="+mn-ea"/>
                <a:cs typeface="+mn-cs"/>
              </a:rPr>
              <a:t>Pourraient envisager de pratiquer le covoiturage …</a:t>
            </a:r>
            <a:endParaRPr kumimoji="0" lang="fr-FR" b="1"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Flèche : courbe vers la droite 3">
            <a:extLst>
              <a:ext uri="{FF2B5EF4-FFF2-40B4-BE49-F238E27FC236}">
                <a16:creationId xmlns:a16="http://schemas.microsoft.com/office/drawing/2014/main" id="{D15CAE7F-547B-4598-A571-532512372729}"/>
              </a:ext>
            </a:extLst>
          </p:cNvPr>
          <p:cNvSpPr/>
          <p:nvPr/>
        </p:nvSpPr>
        <p:spPr>
          <a:xfrm>
            <a:off x="715968" y="2401557"/>
            <a:ext cx="391474" cy="980190"/>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5" name="Image 14">
            <a:extLst>
              <a:ext uri="{FF2B5EF4-FFF2-40B4-BE49-F238E27FC236}">
                <a16:creationId xmlns:a16="http://schemas.microsoft.com/office/drawing/2014/main" id="{FE6247CE-3D54-464A-A1A9-040AE7744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732" y="925319"/>
            <a:ext cx="1165809" cy="656739"/>
          </a:xfrm>
          <a:prstGeom prst="rect">
            <a:avLst/>
          </a:prstGeom>
        </p:spPr>
      </p:pic>
    </p:spTree>
    <p:extLst>
      <p:ext uri="{BB962C8B-B14F-4D97-AF65-F5344CB8AC3E}">
        <p14:creationId xmlns:p14="http://schemas.microsoft.com/office/powerpoint/2010/main" val="3303268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144688" y="1628800"/>
            <a:ext cx="63683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400" kern="1200" cap="all" baseline="0">
                <a:solidFill>
                  <a:srgbClr val="0070C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Calibri"/>
              <a:ea typeface="+mj-ea"/>
              <a:cs typeface="+mj-cs"/>
            </a:endParaRPr>
          </a:p>
        </p:txBody>
      </p:sp>
      <p:sp>
        <p:nvSpPr>
          <p:cNvPr id="8" name="Titre 3"/>
          <p:cNvSpPr txBox="1">
            <a:spLocks/>
          </p:cNvSpPr>
          <p:nvPr/>
        </p:nvSpPr>
        <p:spPr>
          <a:xfrm>
            <a:off x="2144688" y="2780928"/>
            <a:ext cx="5992082" cy="1296144"/>
          </a:xfrm>
          <a:prstGeom prst="rect">
            <a:avLst/>
          </a:prstGeom>
          <a:noFill/>
        </p:spPr>
        <p:txBody>
          <a:bodyPr vert="horz" lIns="0" tIns="0" rIns="0" bIns="0" rtlCol="0" anchor="t" anchorCtr="0">
            <a:noAutofit/>
          </a:bodyPr>
          <a:lstStyle>
            <a:lvl1pPr algn="l" defTabSz="914400" rtl="0" eaLnBrk="1" latinLnBrk="0" hangingPunct="1">
              <a:lnSpc>
                <a:spcPts val="2800"/>
              </a:lnSpc>
              <a:spcBef>
                <a:spcPct val="0"/>
              </a:spcBef>
              <a:buNone/>
              <a:defRPr sz="2800" b="1" i="0" kern="1200" cap="none" baseline="0">
                <a:solidFill>
                  <a:schemeClr val="tx2"/>
                </a:solidFill>
                <a:latin typeface="+mj-lt"/>
                <a:ea typeface="+mj-ea"/>
                <a:cs typeface="+mj-cs"/>
              </a:defRPr>
            </a:lvl1pPr>
          </a:lstStyle>
          <a:p>
            <a:pPr marL="0" marR="0" lvl="0" indent="0" algn="ctr" defTabSz="914400" rtl="0" eaLnBrk="1" fontAlgn="auto" latinLnBrk="0" hangingPunct="1">
              <a:lnSpc>
                <a:spcPts val="2800"/>
              </a:lnSpc>
              <a:spcBef>
                <a:spcPct val="0"/>
              </a:spcBef>
              <a:spcAft>
                <a:spcPts val="0"/>
              </a:spcAft>
              <a:buClrTx/>
              <a:buSzTx/>
              <a:buFontTx/>
              <a:buNone/>
              <a:tabLst/>
              <a:defRPr/>
            </a:pPr>
            <a:r>
              <a:rPr lang="fr-FR" b="0" dirty="0">
                <a:solidFill>
                  <a:srgbClr val="000000">
                    <a:lumMod val="50000"/>
                    <a:lumOff val="50000"/>
                  </a:srgbClr>
                </a:solidFill>
                <a:latin typeface="Calibri"/>
              </a:rPr>
              <a:t>B</a:t>
            </a:r>
            <a:r>
              <a:rPr kumimoji="0" lang="fr-FR" sz="2800" b="0" i="0" u="none" strike="noStrike" kern="1200" cap="none" spc="0" normalizeH="0" baseline="0" noProof="0" dirty="0">
                <a:ln>
                  <a:noFill/>
                </a:ln>
                <a:solidFill>
                  <a:srgbClr val="000000">
                    <a:lumMod val="50000"/>
                    <a:lumOff val="50000"/>
                  </a:srgbClr>
                </a:solidFill>
                <a:effectLst/>
                <a:uLnTx/>
                <a:uFillTx/>
                <a:latin typeface="Calibri"/>
                <a:ea typeface="+mj-ea"/>
                <a:cs typeface="+mj-cs"/>
              </a:rPr>
              <a:t>. Les maires</a:t>
            </a:r>
          </a:p>
        </p:txBody>
      </p:sp>
      <p:pic>
        <p:nvPicPr>
          <p:cNvPr id="6" name="Image 5">
            <a:extLst>
              <a:ext uri="{FF2B5EF4-FFF2-40B4-BE49-F238E27FC236}">
                <a16:creationId xmlns:a16="http://schemas.microsoft.com/office/drawing/2014/main" id="{4893487E-BFFD-47E7-B618-73DD52D09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022" y="3171737"/>
            <a:ext cx="899968" cy="1124960"/>
          </a:xfrm>
          <a:prstGeom prst="rect">
            <a:avLst/>
          </a:prstGeom>
        </p:spPr>
      </p:pic>
    </p:spTree>
    <p:extLst>
      <p:ext uri="{BB962C8B-B14F-4D97-AF65-F5344CB8AC3E}">
        <p14:creationId xmlns:p14="http://schemas.microsoft.com/office/powerpoint/2010/main" val="3589281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7" name="Text Box 9"/>
          <p:cNvSpPr txBox="1">
            <a:spLocks noChangeArrowheads="1"/>
          </p:cNvSpPr>
          <p:nvPr/>
        </p:nvSpPr>
        <p:spPr bwMode="auto">
          <a:xfrm>
            <a:off x="847603" y="5361744"/>
            <a:ext cx="8659757" cy="307777"/>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chemeClr val="tx1"/>
                </a:solidFill>
                <a:effectLst/>
                <a:uLnTx/>
                <a:uFillTx/>
                <a:latin typeface="Calibri"/>
                <a:ea typeface="+mn-ea"/>
                <a:cs typeface="+mn-cs"/>
              </a:rPr>
              <a:t>Les maires de la zone 2 sont quasiment unanimes à être favorables à la modulation du versement mobilité. </a:t>
            </a:r>
          </a:p>
        </p:txBody>
      </p:sp>
      <p:sp>
        <p:nvSpPr>
          <p:cNvPr id="18" name="Triangle isocèle 17"/>
          <p:cNvSpPr/>
          <p:nvPr/>
        </p:nvSpPr>
        <p:spPr>
          <a:xfrm rot="5400000">
            <a:off x="388768" y="5409836"/>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re 2"/>
          <p:cNvSpPr>
            <a:spLocks noGrp="1"/>
          </p:cNvSpPr>
          <p:nvPr>
            <p:ph type="title"/>
          </p:nvPr>
        </p:nvSpPr>
        <p:spPr/>
        <p:txBody>
          <a:bodyPr/>
          <a:lstStyle/>
          <a:p>
            <a:r>
              <a:rPr lang="fr-FR" dirty="0"/>
              <a:t>Opinions sur la modulation du Versement Mobilité</a:t>
            </a:r>
          </a:p>
        </p:txBody>
      </p:sp>
      <p:sp>
        <p:nvSpPr>
          <p:cNvPr id="11" name="Text Box 2"/>
          <p:cNvSpPr txBox="1">
            <a:spLocks noChangeArrowheads="1"/>
          </p:cNvSpPr>
          <p:nvPr/>
        </p:nvSpPr>
        <p:spPr bwMode="auto">
          <a:xfrm>
            <a:off x="633496" y="971233"/>
            <a:ext cx="87400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La loi LOM (Loi d'Orientation des Mobilités) permettrait de moduler par EPCI le Versement mobilité (ex. Versement Transport) des entreprises en fonction de la densité de la population et du potentiel fiscal du territoire. </a:t>
            </a:r>
          </a:p>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Concernant votre commune êtes-vous favorable à ce dispositif ? </a:t>
            </a:r>
            <a:r>
              <a:rPr kumimoji="0" lang="fr-FR" sz="1200" b="0" i="0" u="none" strike="noStrike" kern="1200" cap="none" spc="0" normalizeH="0" baseline="0" noProof="0" dirty="0">
                <a:ln>
                  <a:noFill/>
                </a:ln>
                <a:solidFill>
                  <a:srgbClr val="000000"/>
                </a:solidFill>
                <a:effectLst/>
                <a:uLnTx/>
                <a:uFillTx/>
                <a:latin typeface="Calibri"/>
                <a:ea typeface="+mn-ea"/>
                <a:cs typeface="+mn-cs"/>
              </a:rPr>
              <a:t>(base ensemble: 271 communes) </a:t>
            </a:r>
          </a:p>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endParaRPr kumimoji="0" lang="fr-FR" sz="12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2" name="ZoneTexte 11"/>
          <p:cNvSpPr txBox="1"/>
          <p:nvPr/>
        </p:nvSpPr>
        <p:spPr>
          <a:xfrm>
            <a:off x="9062903" y="1779147"/>
            <a:ext cx="632880"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ST Oui</a:t>
            </a:r>
          </a:p>
        </p:txBody>
      </p:sp>
      <p:graphicFrame>
        <p:nvGraphicFramePr>
          <p:cNvPr id="13" name="Graphique 12">
            <a:extLst>
              <a:ext uri="{FF2B5EF4-FFF2-40B4-BE49-F238E27FC236}">
                <a16:creationId xmlns:a16="http://schemas.microsoft.com/office/drawing/2014/main" id="{01AE5CB5-88FA-41FE-B545-F39BB68A667E}"/>
              </a:ext>
            </a:extLst>
          </p:cNvPr>
          <p:cNvGraphicFramePr/>
          <p:nvPr>
            <p:extLst>
              <p:ext uri="{D42A27DB-BD31-4B8C-83A1-F6EECF244321}">
                <p14:modId xmlns:p14="http://schemas.microsoft.com/office/powerpoint/2010/main" val="4036859629"/>
              </p:ext>
            </p:extLst>
          </p:nvPr>
        </p:nvGraphicFramePr>
        <p:xfrm>
          <a:off x="757807" y="1923220"/>
          <a:ext cx="8100443" cy="3029779"/>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id="{F39252FA-7620-4B61-A67E-281D2AEF4E57}"/>
              </a:ext>
            </a:extLst>
          </p:cNvPr>
          <p:cNvSpPr txBox="1"/>
          <p:nvPr/>
        </p:nvSpPr>
        <p:spPr>
          <a:xfrm>
            <a:off x="9081954" y="2553172"/>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75%</a:t>
            </a:r>
          </a:p>
        </p:txBody>
      </p:sp>
      <p:sp>
        <p:nvSpPr>
          <p:cNvPr id="15"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 Maires V1 sept 2019</a:t>
            </a:r>
          </a:p>
        </p:txBody>
      </p:sp>
      <p:sp>
        <p:nvSpPr>
          <p:cNvPr id="21" name="ZoneTexte 20">
            <a:extLst>
              <a:ext uri="{FF2B5EF4-FFF2-40B4-BE49-F238E27FC236}">
                <a16:creationId xmlns:a16="http://schemas.microsoft.com/office/drawing/2014/main" id="{F39252FA-7620-4B61-A67E-281D2AEF4E57}"/>
              </a:ext>
            </a:extLst>
          </p:cNvPr>
          <p:cNvSpPr txBox="1"/>
          <p:nvPr/>
        </p:nvSpPr>
        <p:spPr>
          <a:xfrm>
            <a:off x="9126895" y="3447387"/>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65%</a:t>
            </a:r>
          </a:p>
        </p:txBody>
      </p:sp>
      <p:sp>
        <p:nvSpPr>
          <p:cNvPr id="22" name="ZoneTexte 21">
            <a:extLst>
              <a:ext uri="{FF2B5EF4-FFF2-40B4-BE49-F238E27FC236}">
                <a16:creationId xmlns:a16="http://schemas.microsoft.com/office/drawing/2014/main" id="{F39252FA-7620-4B61-A67E-281D2AEF4E57}"/>
              </a:ext>
            </a:extLst>
          </p:cNvPr>
          <p:cNvSpPr txBox="1"/>
          <p:nvPr/>
        </p:nvSpPr>
        <p:spPr>
          <a:xfrm>
            <a:off x="9155469" y="3914647"/>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88%</a:t>
            </a:r>
          </a:p>
        </p:txBody>
      </p:sp>
      <p:sp>
        <p:nvSpPr>
          <p:cNvPr id="25" name="Ellipse 24">
            <a:extLst>
              <a:ext uri="{FF2B5EF4-FFF2-40B4-BE49-F238E27FC236}">
                <a16:creationId xmlns:a16="http://schemas.microsoft.com/office/drawing/2014/main" id="{A6D4E31E-502A-49EE-86D3-7A125185C23D}"/>
              </a:ext>
            </a:extLst>
          </p:cNvPr>
          <p:cNvSpPr/>
          <p:nvPr/>
        </p:nvSpPr>
        <p:spPr>
          <a:xfrm>
            <a:off x="9081954" y="3859473"/>
            <a:ext cx="690696" cy="398202"/>
          </a:xfrm>
          <a:prstGeom prst="ellipse">
            <a:avLst/>
          </a:prstGeom>
          <a:noFill/>
          <a:ln>
            <a:solidFill>
              <a:srgbClr val="0099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F39252FA-7620-4B61-A67E-281D2AEF4E57}"/>
              </a:ext>
            </a:extLst>
          </p:cNvPr>
          <p:cNvSpPr txBox="1"/>
          <p:nvPr/>
        </p:nvSpPr>
        <p:spPr>
          <a:xfrm>
            <a:off x="9145943" y="4399887"/>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72%</a:t>
            </a:r>
          </a:p>
        </p:txBody>
      </p:sp>
      <p:pic>
        <p:nvPicPr>
          <p:cNvPr id="16" name="Image 15">
            <a:extLst>
              <a:ext uri="{FF2B5EF4-FFF2-40B4-BE49-F238E27FC236}">
                <a16:creationId xmlns:a16="http://schemas.microsoft.com/office/drawing/2014/main" id="{47BC334F-E916-44F1-BC54-56B3FFF43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480" y="129683"/>
            <a:ext cx="457565" cy="571956"/>
          </a:xfrm>
          <a:prstGeom prst="rect">
            <a:avLst/>
          </a:prstGeom>
        </p:spPr>
      </p:pic>
    </p:spTree>
    <p:extLst>
      <p:ext uri="{BB962C8B-B14F-4D97-AF65-F5344CB8AC3E}">
        <p14:creationId xmlns:p14="http://schemas.microsoft.com/office/powerpoint/2010/main" val="56222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lumMod val="50000"/>
                    <a:lumOff val="50000"/>
                  </a:schemeClr>
                </a:solidFill>
              </a:rPr>
              <a:t>METHODOLOGIE</a:t>
            </a:r>
          </a:p>
        </p:txBody>
      </p:sp>
      <p:sp>
        <p:nvSpPr>
          <p:cNvPr id="5" name="Espace réservé du numéro de diapositive 4"/>
          <p:cNvSpPr>
            <a:spLocks noGrp="1"/>
          </p:cNvSpPr>
          <p:nvPr>
            <p:ph type="sldNum" sz="quarter" idx="12"/>
          </p:nvPr>
        </p:nvSpPr>
        <p:spPr/>
        <p:txBody>
          <a:bodyPr/>
          <a:lstStyle/>
          <a:p>
            <a:fld id="{B352F7E0-EA37-4E6C-905D-5387D5601DFD}" type="slidenum">
              <a:rPr lang="fr-FR" smtClean="0"/>
              <a:pPr/>
              <a:t>2</a:t>
            </a:fld>
            <a:endParaRPr lang="fr-FR" dirty="0"/>
          </a:p>
        </p:txBody>
      </p:sp>
      <p:sp>
        <p:nvSpPr>
          <p:cNvPr id="21" name="Text Box 4"/>
          <p:cNvSpPr txBox="1">
            <a:spLocks noChangeArrowheads="1"/>
          </p:cNvSpPr>
          <p:nvPr/>
        </p:nvSpPr>
        <p:spPr bwMode="auto">
          <a:xfrm>
            <a:off x="434847" y="1671853"/>
            <a:ext cx="4023834" cy="170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Tahoma" pitchFamily="34" charset="0"/>
              </a:defRPr>
            </a:lvl1pPr>
            <a:lvl2pPr marL="742950" indent="-285750" eaLnBrk="0" hangingPunct="0">
              <a:defRPr sz="1200">
                <a:solidFill>
                  <a:srgbClr val="F03A88"/>
                </a:solidFill>
                <a:latin typeface="Tahoma" pitchFamily="34" charset="0"/>
              </a:defRPr>
            </a:lvl2pPr>
            <a:lvl3pPr marL="1143000" indent="-228600" eaLnBrk="0" hangingPunct="0">
              <a:defRPr sz="1200">
                <a:solidFill>
                  <a:srgbClr val="F03A88"/>
                </a:solidFill>
                <a:latin typeface="Tahoma" pitchFamily="34" charset="0"/>
              </a:defRPr>
            </a:lvl3pPr>
            <a:lvl4pPr marL="1600200" indent="-228600" eaLnBrk="0" hangingPunct="0">
              <a:defRPr sz="1200">
                <a:solidFill>
                  <a:srgbClr val="F03A88"/>
                </a:solidFill>
                <a:latin typeface="Tahoma" pitchFamily="34" charset="0"/>
              </a:defRPr>
            </a:lvl4pPr>
            <a:lvl5pPr marL="2057400" indent="-228600" eaLnBrk="0" hangingPunct="0">
              <a:defRPr sz="1200">
                <a:solidFill>
                  <a:srgbClr val="F03A88"/>
                </a:solidFill>
                <a:latin typeface="Tahoma" pitchFamily="34" charset="0"/>
              </a:defRPr>
            </a:lvl5pPr>
            <a:lvl6pPr marL="2514600" indent="-228600" algn="ctr" eaLnBrk="0" fontAlgn="base" hangingPunct="0">
              <a:spcBef>
                <a:spcPct val="50000"/>
              </a:spcBef>
              <a:spcAft>
                <a:spcPct val="0"/>
              </a:spcAft>
              <a:defRPr sz="1200">
                <a:solidFill>
                  <a:srgbClr val="F03A88"/>
                </a:solidFill>
                <a:latin typeface="Tahoma" pitchFamily="34" charset="0"/>
              </a:defRPr>
            </a:lvl6pPr>
            <a:lvl7pPr marL="2971800" indent="-228600" algn="ctr" eaLnBrk="0" fontAlgn="base" hangingPunct="0">
              <a:spcBef>
                <a:spcPct val="50000"/>
              </a:spcBef>
              <a:spcAft>
                <a:spcPct val="0"/>
              </a:spcAft>
              <a:defRPr sz="1200">
                <a:solidFill>
                  <a:srgbClr val="F03A88"/>
                </a:solidFill>
                <a:latin typeface="Tahoma" pitchFamily="34" charset="0"/>
              </a:defRPr>
            </a:lvl7pPr>
            <a:lvl8pPr marL="3429000" indent="-228600" algn="ctr" eaLnBrk="0" fontAlgn="base" hangingPunct="0">
              <a:spcBef>
                <a:spcPct val="50000"/>
              </a:spcBef>
              <a:spcAft>
                <a:spcPct val="0"/>
              </a:spcAft>
              <a:defRPr sz="1200">
                <a:solidFill>
                  <a:srgbClr val="F03A88"/>
                </a:solidFill>
                <a:latin typeface="Tahoma" pitchFamily="34" charset="0"/>
              </a:defRPr>
            </a:lvl8pPr>
            <a:lvl9pPr marL="3886200" indent="-228600" algn="ctr" eaLnBrk="0" fontAlgn="base" hangingPunct="0">
              <a:spcBef>
                <a:spcPct val="50000"/>
              </a:spcBef>
              <a:spcAft>
                <a:spcPct val="0"/>
              </a:spcAft>
              <a:defRPr sz="1200">
                <a:solidFill>
                  <a:srgbClr val="F03A88"/>
                </a:solidFill>
                <a:latin typeface="Tahoma" pitchFamily="34" charset="0"/>
              </a:defRPr>
            </a:lvl9pPr>
          </a:lstStyle>
          <a:p>
            <a:pPr lvl="0" algn="just" eaLnBrk="1" hangingPunct="1">
              <a:lnSpc>
                <a:spcPct val="110000"/>
              </a:lnSpc>
              <a:buClr>
                <a:srgbClr val="C25FB0"/>
              </a:buClr>
              <a:buSzPct val="115000"/>
              <a:defRPr/>
            </a:pPr>
            <a:r>
              <a:rPr lang="fr-FR" sz="1400" b="1" kern="0" dirty="0">
                <a:solidFill>
                  <a:schemeClr val="accent2"/>
                </a:solidFill>
                <a:latin typeface="+mj-lt"/>
              </a:rPr>
              <a:t>1000 Isérois </a:t>
            </a:r>
            <a:r>
              <a:rPr lang="fr-FR" sz="1400" kern="0" dirty="0">
                <a:solidFill>
                  <a:srgbClr val="000000"/>
                </a:solidFill>
                <a:latin typeface="+mj-lt"/>
              </a:rPr>
              <a:t>âgés de 18 ans et plus </a:t>
            </a:r>
            <a:r>
              <a:rPr lang="fr-FR" sz="1400" b="1" kern="0" dirty="0">
                <a:solidFill>
                  <a:srgbClr val="000000"/>
                </a:solidFill>
                <a:latin typeface="+mj-lt"/>
              </a:rPr>
              <a:t>représentatifs</a:t>
            </a:r>
            <a:r>
              <a:rPr lang="fr-FR" sz="1400" kern="0" dirty="0">
                <a:solidFill>
                  <a:srgbClr val="000000"/>
                </a:solidFill>
                <a:latin typeface="+mj-lt"/>
              </a:rPr>
              <a:t> de la population du département (âge, CSP) interrogés </a:t>
            </a:r>
            <a:r>
              <a:rPr lang="fr-FR" sz="1400" b="1" kern="0" dirty="0">
                <a:solidFill>
                  <a:schemeClr val="accent2"/>
                </a:solidFill>
                <a:latin typeface="+mj-lt"/>
              </a:rPr>
              <a:t>par </a:t>
            </a:r>
            <a:r>
              <a:rPr lang="fr-FR" sz="1400" b="1" kern="0" dirty="0" smtClean="0">
                <a:solidFill>
                  <a:schemeClr val="accent2"/>
                </a:solidFill>
                <a:latin typeface="+mj-lt"/>
              </a:rPr>
              <a:t>téléphone </a:t>
            </a:r>
            <a:r>
              <a:rPr lang="fr-FR" sz="1400" kern="0" dirty="0">
                <a:solidFill>
                  <a:srgbClr val="000000"/>
                </a:solidFill>
                <a:latin typeface="+mj-lt"/>
              </a:rPr>
              <a:t>du</a:t>
            </a:r>
            <a:r>
              <a:rPr lang="fr-FR" sz="1400" b="1" kern="0" dirty="0" smtClean="0">
                <a:solidFill>
                  <a:schemeClr val="accent2"/>
                </a:solidFill>
                <a:latin typeface="+mj-lt"/>
              </a:rPr>
              <a:t> </a:t>
            </a:r>
            <a:r>
              <a:rPr lang="fr-FR" sz="1400" b="1" kern="0" dirty="0">
                <a:solidFill>
                  <a:schemeClr val="accent5"/>
                </a:solidFill>
                <a:latin typeface="+mj-lt"/>
              </a:rPr>
              <a:t>15 Juillet au 30 Juillet 2019</a:t>
            </a:r>
            <a:r>
              <a:rPr lang="fr-FR" sz="1400" kern="0" dirty="0">
                <a:solidFill>
                  <a:srgbClr val="000000"/>
                </a:solidFill>
                <a:latin typeface="+mj-lt"/>
              </a:rPr>
              <a:t>, et répartis sur 3 zones déterminées par le Département de l’Isère.</a:t>
            </a:r>
          </a:p>
          <a:p>
            <a:pPr lvl="0" algn="just" eaLnBrk="1" hangingPunct="1">
              <a:lnSpc>
                <a:spcPct val="110000"/>
              </a:lnSpc>
              <a:buClr>
                <a:srgbClr val="C25FB0"/>
              </a:buClr>
              <a:buSzPct val="115000"/>
              <a:defRPr/>
            </a:pPr>
            <a:endParaRPr lang="fr-FR" sz="1400" kern="0" dirty="0">
              <a:solidFill>
                <a:srgbClr val="000000"/>
              </a:solidFill>
              <a:latin typeface="+mj-lt"/>
            </a:endParaRPr>
          </a:p>
          <a:p>
            <a:pPr lvl="0" algn="just" eaLnBrk="1" hangingPunct="1">
              <a:lnSpc>
                <a:spcPct val="110000"/>
              </a:lnSpc>
              <a:buClr>
                <a:srgbClr val="C00000"/>
              </a:buClr>
              <a:buSzPct val="115000"/>
              <a:defRPr/>
            </a:pPr>
            <a:endParaRPr lang="fr-FR" kern="0" dirty="0">
              <a:solidFill>
                <a:srgbClr val="000000"/>
              </a:solidFill>
              <a:latin typeface="+mj-lt"/>
            </a:endParaRPr>
          </a:p>
        </p:txBody>
      </p:sp>
      <p:sp>
        <p:nvSpPr>
          <p:cNvPr id="14"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dirty="0"/>
              <a:t>MV2 Etude Mobilités des Isérois V2 sept 2019</a:t>
            </a:r>
          </a:p>
        </p:txBody>
      </p:sp>
      <p:sp>
        <p:nvSpPr>
          <p:cNvPr id="19" name="Text Box 4">
            <a:extLst>
              <a:ext uri="{FF2B5EF4-FFF2-40B4-BE49-F238E27FC236}">
                <a16:creationId xmlns:a16="http://schemas.microsoft.com/office/drawing/2014/main" id="{C92E3CE5-2214-41F1-920F-760BE008F20C}"/>
              </a:ext>
            </a:extLst>
          </p:cNvPr>
          <p:cNvSpPr txBox="1">
            <a:spLocks noChangeArrowheads="1"/>
          </p:cNvSpPr>
          <p:nvPr/>
        </p:nvSpPr>
        <p:spPr bwMode="auto">
          <a:xfrm>
            <a:off x="5337083" y="1683127"/>
            <a:ext cx="4023834" cy="123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Tahoma" pitchFamily="34" charset="0"/>
              </a:defRPr>
            </a:lvl1pPr>
            <a:lvl2pPr marL="742950" indent="-285750" eaLnBrk="0" hangingPunct="0">
              <a:defRPr sz="1200">
                <a:solidFill>
                  <a:srgbClr val="F03A88"/>
                </a:solidFill>
                <a:latin typeface="Tahoma" pitchFamily="34" charset="0"/>
              </a:defRPr>
            </a:lvl2pPr>
            <a:lvl3pPr marL="1143000" indent="-228600" eaLnBrk="0" hangingPunct="0">
              <a:defRPr sz="1200">
                <a:solidFill>
                  <a:srgbClr val="F03A88"/>
                </a:solidFill>
                <a:latin typeface="Tahoma" pitchFamily="34" charset="0"/>
              </a:defRPr>
            </a:lvl3pPr>
            <a:lvl4pPr marL="1600200" indent="-228600" eaLnBrk="0" hangingPunct="0">
              <a:defRPr sz="1200">
                <a:solidFill>
                  <a:srgbClr val="F03A88"/>
                </a:solidFill>
                <a:latin typeface="Tahoma" pitchFamily="34" charset="0"/>
              </a:defRPr>
            </a:lvl4pPr>
            <a:lvl5pPr marL="2057400" indent="-228600" eaLnBrk="0" hangingPunct="0">
              <a:defRPr sz="1200">
                <a:solidFill>
                  <a:srgbClr val="F03A88"/>
                </a:solidFill>
                <a:latin typeface="Tahoma" pitchFamily="34" charset="0"/>
              </a:defRPr>
            </a:lvl5pPr>
            <a:lvl6pPr marL="2514600" indent="-228600" algn="ctr" eaLnBrk="0" fontAlgn="base" hangingPunct="0">
              <a:spcBef>
                <a:spcPct val="50000"/>
              </a:spcBef>
              <a:spcAft>
                <a:spcPct val="0"/>
              </a:spcAft>
              <a:defRPr sz="1200">
                <a:solidFill>
                  <a:srgbClr val="F03A88"/>
                </a:solidFill>
                <a:latin typeface="Tahoma" pitchFamily="34" charset="0"/>
              </a:defRPr>
            </a:lvl6pPr>
            <a:lvl7pPr marL="2971800" indent="-228600" algn="ctr" eaLnBrk="0" fontAlgn="base" hangingPunct="0">
              <a:spcBef>
                <a:spcPct val="50000"/>
              </a:spcBef>
              <a:spcAft>
                <a:spcPct val="0"/>
              </a:spcAft>
              <a:defRPr sz="1200">
                <a:solidFill>
                  <a:srgbClr val="F03A88"/>
                </a:solidFill>
                <a:latin typeface="Tahoma" pitchFamily="34" charset="0"/>
              </a:defRPr>
            </a:lvl7pPr>
            <a:lvl8pPr marL="3429000" indent="-228600" algn="ctr" eaLnBrk="0" fontAlgn="base" hangingPunct="0">
              <a:spcBef>
                <a:spcPct val="50000"/>
              </a:spcBef>
              <a:spcAft>
                <a:spcPct val="0"/>
              </a:spcAft>
              <a:defRPr sz="1200">
                <a:solidFill>
                  <a:srgbClr val="F03A88"/>
                </a:solidFill>
                <a:latin typeface="Tahoma" pitchFamily="34" charset="0"/>
              </a:defRPr>
            </a:lvl8pPr>
            <a:lvl9pPr marL="3886200" indent="-228600" algn="ctr" eaLnBrk="0" fontAlgn="base" hangingPunct="0">
              <a:spcBef>
                <a:spcPct val="50000"/>
              </a:spcBef>
              <a:spcAft>
                <a:spcPct val="0"/>
              </a:spcAft>
              <a:defRPr sz="1200">
                <a:solidFill>
                  <a:srgbClr val="F03A88"/>
                </a:solidFill>
                <a:latin typeface="Tahoma" pitchFamily="34" charset="0"/>
              </a:defRPr>
            </a:lvl9pPr>
          </a:lstStyle>
          <a:p>
            <a:pPr lvl="0" algn="just" eaLnBrk="1" hangingPunct="1">
              <a:lnSpc>
                <a:spcPct val="110000"/>
              </a:lnSpc>
              <a:buClr>
                <a:srgbClr val="C25FB0"/>
              </a:buClr>
              <a:buSzPct val="115000"/>
              <a:defRPr/>
            </a:pPr>
            <a:r>
              <a:rPr lang="fr-FR" sz="1400" b="1" kern="0" dirty="0">
                <a:solidFill>
                  <a:schemeClr val="accent2"/>
                </a:solidFill>
                <a:latin typeface="+mj-lt"/>
              </a:rPr>
              <a:t>271 maires, </a:t>
            </a:r>
            <a:r>
              <a:rPr lang="fr-FR" sz="1400" kern="0" dirty="0">
                <a:solidFill>
                  <a:schemeClr val="tx1"/>
                </a:solidFill>
                <a:latin typeface="+mj-lt"/>
              </a:rPr>
              <a:t>dont 253 interrogés </a:t>
            </a:r>
            <a:r>
              <a:rPr lang="fr-FR" sz="1400" b="1" kern="0" dirty="0">
                <a:solidFill>
                  <a:schemeClr val="accent2"/>
                </a:solidFill>
                <a:latin typeface="+mj-lt"/>
              </a:rPr>
              <a:t>par téléphone </a:t>
            </a:r>
            <a:r>
              <a:rPr lang="fr-FR" sz="1400" kern="0" dirty="0">
                <a:solidFill>
                  <a:schemeClr val="tx1"/>
                </a:solidFill>
                <a:latin typeface="+mj-lt"/>
              </a:rPr>
              <a:t>et 18 </a:t>
            </a:r>
            <a:r>
              <a:rPr lang="fr-FR" sz="1400" b="1" kern="0" dirty="0">
                <a:solidFill>
                  <a:schemeClr val="accent2"/>
                </a:solidFill>
                <a:latin typeface="+mj-lt"/>
              </a:rPr>
              <a:t>en ligne, </a:t>
            </a:r>
            <a:r>
              <a:rPr lang="fr-FR" sz="1400" kern="0" dirty="0">
                <a:solidFill>
                  <a:srgbClr val="000000"/>
                </a:solidFill>
                <a:latin typeface="+mj-lt"/>
              </a:rPr>
              <a:t>du</a:t>
            </a:r>
            <a:r>
              <a:rPr lang="fr-FR" sz="1400" b="1" kern="0" dirty="0" smtClean="0">
                <a:solidFill>
                  <a:schemeClr val="accent2"/>
                </a:solidFill>
                <a:latin typeface="+mj-lt"/>
              </a:rPr>
              <a:t> </a:t>
            </a:r>
            <a:r>
              <a:rPr lang="fr-FR" sz="1400" b="1" kern="0" dirty="0" smtClean="0">
                <a:solidFill>
                  <a:schemeClr val="accent5"/>
                </a:solidFill>
                <a:latin typeface="+mj-lt"/>
              </a:rPr>
              <a:t>28 </a:t>
            </a:r>
            <a:r>
              <a:rPr lang="fr-FR" sz="1400" b="1" kern="0" dirty="0">
                <a:solidFill>
                  <a:schemeClr val="accent5"/>
                </a:solidFill>
                <a:latin typeface="+mj-lt"/>
              </a:rPr>
              <a:t>août au 19 septembre 2019 </a:t>
            </a:r>
            <a:r>
              <a:rPr lang="fr-FR" sz="1400" kern="0" dirty="0">
                <a:solidFill>
                  <a:srgbClr val="000000"/>
                </a:solidFill>
                <a:latin typeface="+mj-lt"/>
              </a:rPr>
              <a:t>et répartis sur les 3 zones préfinies.  </a:t>
            </a:r>
          </a:p>
          <a:p>
            <a:pPr lvl="0" algn="just" eaLnBrk="1" hangingPunct="1">
              <a:lnSpc>
                <a:spcPct val="110000"/>
              </a:lnSpc>
              <a:buClr>
                <a:srgbClr val="C25FB0"/>
              </a:buClr>
              <a:buSzPct val="115000"/>
              <a:defRPr/>
            </a:pPr>
            <a:endParaRPr lang="fr-FR" sz="1400" kern="0" dirty="0">
              <a:solidFill>
                <a:srgbClr val="000000"/>
              </a:solidFill>
              <a:latin typeface="+mj-lt"/>
            </a:endParaRPr>
          </a:p>
          <a:p>
            <a:pPr lvl="0" algn="just" eaLnBrk="1" hangingPunct="1">
              <a:lnSpc>
                <a:spcPct val="110000"/>
              </a:lnSpc>
              <a:buClr>
                <a:srgbClr val="C00000"/>
              </a:buClr>
              <a:buSzPct val="115000"/>
              <a:defRPr/>
            </a:pPr>
            <a:endParaRPr lang="fr-FR" kern="0" dirty="0">
              <a:solidFill>
                <a:srgbClr val="000000"/>
              </a:solidFill>
              <a:latin typeface="+mj-lt"/>
            </a:endParaRPr>
          </a:p>
        </p:txBody>
      </p:sp>
      <p:pic>
        <p:nvPicPr>
          <p:cNvPr id="10" name="Image 9">
            <a:extLst>
              <a:ext uri="{FF2B5EF4-FFF2-40B4-BE49-F238E27FC236}">
                <a16:creationId xmlns:a16="http://schemas.microsoft.com/office/drawing/2014/main" id="{C8E88C50-4D57-41C7-9C80-A7445D049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596" y="808204"/>
            <a:ext cx="1040604" cy="945215"/>
          </a:xfrm>
          <a:prstGeom prst="rect">
            <a:avLst/>
          </a:prstGeom>
        </p:spPr>
      </p:pic>
      <p:pic>
        <p:nvPicPr>
          <p:cNvPr id="15" name="Image 14">
            <a:extLst>
              <a:ext uri="{FF2B5EF4-FFF2-40B4-BE49-F238E27FC236}">
                <a16:creationId xmlns:a16="http://schemas.microsoft.com/office/drawing/2014/main" id="{8304E886-2131-4B2C-88F3-DC0B7F11C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796" y="851136"/>
            <a:ext cx="740000" cy="925000"/>
          </a:xfrm>
          <a:prstGeom prst="rect">
            <a:avLst/>
          </a:prstGeom>
        </p:spPr>
      </p:pic>
      <p:pic>
        <p:nvPicPr>
          <p:cNvPr id="16" name="Picture 2" descr="C:\Users\tess.MXP-MONTROUGE.000\AppData\Local\Microsoft\Windows\Temporary Internet Files\Content.Outlook\ZOBWQAUT\ISERE.png">
            <a:extLst>
              <a:ext uri="{FF2B5EF4-FFF2-40B4-BE49-F238E27FC236}">
                <a16:creationId xmlns:a16="http://schemas.microsoft.com/office/drawing/2014/main" id="{9C89DED6-9A76-41EA-997A-1113063978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58" t="7330" r="11972" b="6541"/>
          <a:stretch/>
        </p:blipFill>
        <p:spPr bwMode="auto">
          <a:xfrm>
            <a:off x="512912" y="2916413"/>
            <a:ext cx="4934409" cy="398754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a:extLst>
              <a:ext uri="{FF2B5EF4-FFF2-40B4-BE49-F238E27FC236}">
                <a16:creationId xmlns:a16="http://schemas.microsoft.com/office/drawing/2014/main" id="{84DB9FF8-CE86-4891-9944-B825CAEF3033}"/>
              </a:ext>
            </a:extLst>
          </p:cNvPr>
          <p:cNvGrpSpPr/>
          <p:nvPr/>
        </p:nvGrpSpPr>
        <p:grpSpPr>
          <a:xfrm>
            <a:off x="3139037" y="2963250"/>
            <a:ext cx="2593852" cy="703439"/>
            <a:chOff x="6398228" y="977580"/>
            <a:chExt cx="2998052" cy="938719"/>
          </a:xfrm>
        </p:grpSpPr>
        <p:sp>
          <p:nvSpPr>
            <p:cNvPr id="22" name="Rectangle 21">
              <a:extLst>
                <a:ext uri="{FF2B5EF4-FFF2-40B4-BE49-F238E27FC236}">
                  <a16:creationId xmlns:a16="http://schemas.microsoft.com/office/drawing/2014/main" id="{A2983414-4FC2-4C13-8762-68DA9D0C3A43}"/>
                </a:ext>
              </a:extLst>
            </p:cNvPr>
            <p:cNvSpPr/>
            <p:nvPr/>
          </p:nvSpPr>
          <p:spPr>
            <a:xfrm>
              <a:off x="6398228" y="1103557"/>
              <a:ext cx="210234" cy="923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147B93B8-61E4-4510-B57B-52FA26425850}"/>
                </a:ext>
              </a:extLst>
            </p:cNvPr>
            <p:cNvSpPr txBox="1"/>
            <p:nvPr/>
          </p:nvSpPr>
          <p:spPr>
            <a:xfrm>
              <a:off x="6613219" y="977580"/>
              <a:ext cx="2783061" cy="938719"/>
            </a:xfrm>
            <a:prstGeom prst="rect">
              <a:avLst/>
            </a:prstGeom>
            <a:noFill/>
          </p:spPr>
          <p:txBody>
            <a:bodyPr wrap="square" rtlCol="0">
              <a:spAutoFit/>
            </a:bodyPr>
            <a:lstStyle/>
            <a:p>
              <a:pPr lvl="0"/>
              <a:r>
                <a:rPr lang="fr-FR" sz="1100" b="1" dirty="0"/>
                <a:t>Zone 1 </a:t>
              </a:r>
              <a:r>
                <a:rPr lang="fr-FR" sz="1100" dirty="0"/>
                <a:t>(</a:t>
              </a:r>
              <a:r>
                <a:rPr lang="fr-FR" sz="1100" kern="0" dirty="0">
                  <a:solidFill>
                    <a:srgbClr val="000000"/>
                  </a:solidFill>
                </a:rPr>
                <a:t>Grenoble-Alpes Métropole) </a:t>
              </a:r>
            </a:p>
            <a:p>
              <a:pPr lvl="0"/>
              <a:r>
                <a:rPr lang="fr-FR" sz="1100" b="1" dirty="0"/>
                <a:t>Zone 2 </a:t>
              </a:r>
              <a:r>
                <a:rPr lang="fr-FR" sz="1100" dirty="0"/>
                <a:t>(</a:t>
              </a:r>
              <a:r>
                <a:rPr lang="fr-FR" sz="1100" kern="0" dirty="0">
                  <a:solidFill>
                    <a:srgbClr val="000000"/>
                  </a:solidFill>
                </a:rPr>
                <a:t>Agglo du Pays voironnais, Porte de l’Isère, Le Grésivaudan, Vienne Condrieu)</a:t>
              </a:r>
            </a:p>
            <a:p>
              <a:pPr lvl="0"/>
              <a:r>
                <a:rPr lang="fr-FR" sz="1100" b="1" kern="0" dirty="0">
                  <a:solidFill>
                    <a:srgbClr val="000000"/>
                  </a:solidFill>
                </a:rPr>
                <a:t>Zone 3 </a:t>
              </a:r>
              <a:r>
                <a:rPr lang="fr-FR" sz="1100" kern="0" dirty="0">
                  <a:solidFill>
                    <a:srgbClr val="000000"/>
                  </a:solidFill>
                </a:rPr>
                <a:t>(autres communes rurales)</a:t>
              </a:r>
            </a:p>
            <a:p>
              <a:endParaRPr lang="fr-FR" sz="1100" dirty="0"/>
            </a:p>
          </p:txBody>
        </p:sp>
        <p:sp>
          <p:nvSpPr>
            <p:cNvPr id="24" name="Rectangle 23">
              <a:extLst>
                <a:ext uri="{FF2B5EF4-FFF2-40B4-BE49-F238E27FC236}">
                  <a16:creationId xmlns:a16="http://schemas.microsoft.com/office/drawing/2014/main" id="{FEDA34F8-56DE-4E56-A40C-378D5AE7AE46}"/>
                </a:ext>
              </a:extLst>
            </p:cNvPr>
            <p:cNvSpPr/>
            <p:nvPr/>
          </p:nvSpPr>
          <p:spPr>
            <a:xfrm>
              <a:off x="6398228" y="1302123"/>
              <a:ext cx="210234" cy="923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68674B4-55F4-424F-91D4-E39E535DCF61}"/>
                </a:ext>
              </a:extLst>
            </p:cNvPr>
            <p:cNvSpPr/>
            <p:nvPr/>
          </p:nvSpPr>
          <p:spPr>
            <a:xfrm>
              <a:off x="6398228" y="1583525"/>
              <a:ext cx="210234" cy="923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Heptagone 25">
            <a:extLst>
              <a:ext uri="{FF2B5EF4-FFF2-40B4-BE49-F238E27FC236}">
                <a16:creationId xmlns:a16="http://schemas.microsoft.com/office/drawing/2014/main" id="{05D041A7-AB1E-48FD-91FC-130C20F03928}"/>
              </a:ext>
            </a:extLst>
          </p:cNvPr>
          <p:cNvSpPr/>
          <p:nvPr/>
        </p:nvSpPr>
        <p:spPr>
          <a:xfrm>
            <a:off x="3282342" y="5393508"/>
            <a:ext cx="236384" cy="204396"/>
          </a:xfrm>
          <a:prstGeom prst="hep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1</a:t>
            </a:r>
          </a:p>
        </p:txBody>
      </p:sp>
      <p:sp>
        <p:nvSpPr>
          <p:cNvPr id="27" name="Heptagone 26">
            <a:extLst>
              <a:ext uri="{FF2B5EF4-FFF2-40B4-BE49-F238E27FC236}">
                <a16:creationId xmlns:a16="http://schemas.microsoft.com/office/drawing/2014/main" id="{5094CE24-9F4C-4CBE-9B1A-D6D9F1BDDCDD}"/>
              </a:ext>
            </a:extLst>
          </p:cNvPr>
          <p:cNvSpPr/>
          <p:nvPr/>
        </p:nvSpPr>
        <p:spPr>
          <a:xfrm>
            <a:off x="3743454" y="4869555"/>
            <a:ext cx="236374" cy="195949"/>
          </a:xfrm>
          <a:prstGeom prst="hep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28" name="Heptagone 27">
            <a:extLst>
              <a:ext uri="{FF2B5EF4-FFF2-40B4-BE49-F238E27FC236}">
                <a16:creationId xmlns:a16="http://schemas.microsoft.com/office/drawing/2014/main" id="{659505AC-B6DC-44C3-8AD4-709C49E44E5F}"/>
              </a:ext>
            </a:extLst>
          </p:cNvPr>
          <p:cNvSpPr/>
          <p:nvPr/>
        </p:nvSpPr>
        <p:spPr>
          <a:xfrm>
            <a:off x="2998200" y="4491787"/>
            <a:ext cx="236374" cy="195949"/>
          </a:xfrm>
          <a:prstGeom prst="hep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29" name="Heptagone 28">
            <a:extLst>
              <a:ext uri="{FF2B5EF4-FFF2-40B4-BE49-F238E27FC236}">
                <a16:creationId xmlns:a16="http://schemas.microsoft.com/office/drawing/2014/main" id="{D0BCA083-7AE3-4CED-9E46-6D7072DF096F}"/>
              </a:ext>
            </a:extLst>
          </p:cNvPr>
          <p:cNvSpPr/>
          <p:nvPr/>
        </p:nvSpPr>
        <p:spPr>
          <a:xfrm>
            <a:off x="2328577" y="3893421"/>
            <a:ext cx="236374" cy="195949"/>
          </a:xfrm>
          <a:prstGeom prst="hep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30" name="Heptagone 29">
            <a:extLst>
              <a:ext uri="{FF2B5EF4-FFF2-40B4-BE49-F238E27FC236}">
                <a16:creationId xmlns:a16="http://schemas.microsoft.com/office/drawing/2014/main" id="{8D8A047B-55D1-4060-8ABF-9E68B255B2B8}"/>
              </a:ext>
            </a:extLst>
          </p:cNvPr>
          <p:cNvSpPr/>
          <p:nvPr/>
        </p:nvSpPr>
        <p:spPr>
          <a:xfrm>
            <a:off x="1584409" y="4108633"/>
            <a:ext cx="236374" cy="195949"/>
          </a:xfrm>
          <a:prstGeom prst="hep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2</a:t>
            </a:r>
          </a:p>
        </p:txBody>
      </p:sp>
      <p:sp>
        <p:nvSpPr>
          <p:cNvPr id="31" name="Heptagone 30">
            <a:extLst>
              <a:ext uri="{FF2B5EF4-FFF2-40B4-BE49-F238E27FC236}">
                <a16:creationId xmlns:a16="http://schemas.microsoft.com/office/drawing/2014/main" id="{5DAE01DF-8D37-4C31-8E1D-CAF6CC8955AE}"/>
              </a:ext>
            </a:extLst>
          </p:cNvPr>
          <p:cNvSpPr/>
          <p:nvPr/>
        </p:nvSpPr>
        <p:spPr>
          <a:xfrm>
            <a:off x="3507080" y="5886754"/>
            <a:ext cx="236374" cy="195949"/>
          </a:xfrm>
          <a:prstGeom prst="hep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a:t>
            </a:r>
          </a:p>
        </p:txBody>
      </p:sp>
      <p:sp>
        <p:nvSpPr>
          <p:cNvPr id="32" name="Heptagone 31">
            <a:extLst>
              <a:ext uri="{FF2B5EF4-FFF2-40B4-BE49-F238E27FC236}">
                <a16:creationId xmlns:a16="http://schemas.microsoft.com/office/drawing/2014/main" id="{16AD6184-0383-4879-B84C-80D4E2AE151F}"/>
              </a:ext>
            </a:extLst>
          </p:cNvPr>
          <p:cNvSpPr/>
          <p:nvPr/>
        </p:nvSpPr>
        <p:spPr>
          <a:xfrm>
            <a:off x="2246640" y="4670867"/>
            <a:ext cx="236374" cy="195949"/>
          </a:xfrm>
          <a:prstGeom prst="hep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3</a:t>
            </a:r>
          </a:p>
        </p:txBody>
      </p:sp>
      <p:graphicFrame>
        <p:nvGraphicFramePr>
          <p:cNvPr id="33" name="Tableau 8">
            <a:extLst>
              <a:ext uri="{FF2B5EF4-FFF2-40B4-BE49-F238E27FC236}">
                <a16:creationId xmlns:a16="http://schemas.microsoft.com/office/drawing/2014/main" id="{CB374D8A-8D84-434D-8590-8EB70B0C03B0}"/>
              </a:ext>
            </a:extLst>
          </p:cNvPr>
          <p:cNvGraphicFramePr>
            <a:graphicFrameLocks noGrp="1"/>
          </p:cNvGraphicFramePr>
          <p:nvPr>
            <p:extLst>
              <p:ext uri="{D42A27DB-BD31-4B8C-83A1-F6EECF244321}">
                <p14:modId xmlns:p14="http://schemas.microsoft.com/office/powerpoint/2010/main" val="2349283873"/>
              </p:ext>
            </p:extLst>
          </p:nvPr>
        </p:nvGraphicFramePr>
        <p:xfrm>
          <a:off x="6001211" y="3666689"/>
          <a:ext cx="2833014" cy="2322840"/>
        </p:xfrm>
        <a:graphic>
          <a:graphicData uri="http://schemas.openxmlformats.org/drawingml/2006/table">
            <a:tbl>
              <a:tblPr firstRow="1" bandRow="1">
                <a:tableStyleId>{5C22544A-7EE6-4342-B048-85BDC9FD1C3A}</a:tableStyleId>
              </a:tblPr>
              <a:tblGrid>
                <a:gridCol w="944338">
                  <a:extLst>
                    <a:ext uri="{9D8B030D-6E8A-4147-A177-3AD203B41FA5}">
                      <a16:colId xmlns:a16="http://schemas.microsoft.com/office/drawing/2014/main" val="3606582489"/>
                    </a:ext>
                  </a:extLst>
                </a:gridCol>
                <a:gridCol w="944338">
                  <a:extLst>
                    <a:ext uri="{9D8B030D-6E8A-4147-A177-3AD203B41FA5}">
                      <a16:colId xmlns:a16="http://schemas.microsoft.com/office/drawing/2014/main" val="2420805515"/>
                    </a:ext>
                  </a:extLst>
                </a:gridCol>
                <a:gridCol w="944338">
                  <a:extLst>
                    <a:ext uri="{9D8B030D-6E8A-4147-A177-3AD203B41FA5}">
                      <a16:colId xmlns:a16="http://schemas.microsoft.com/office/drawing/2014/main" val="371080520"/>
                    </a:ext>
                  </a:extLst>
                </a:gridCol>
              </a:tblGrid>
              <a:tr h="464568">
                <a:tc>
                  <a:txBody>
                    <a:bodyPr/>
                    <a:lstStyle/>
                    <a:p>
                      <a:endParaRPr lang="fr-FR" dirty="0"/>
                    </a:p>
                  </a:txBody>
                  <a:tcPr>
                    <a:gradFill flip="none" rotWithShape="1">
                      <a:gsLst>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endParaRPr lang="fr-FR" dirty="0"/>
                    </a:p>
                  </a:txBody>
                  <a:tcPr>
                    <a:gradFill flip="none" rotWithShape="1">
                      <a:gsLst>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endParaRPr lang="fr-FR" dirty="0"/>
                    </a:p>
                  </a:txBody>
                  <a:tcPr>
                    <a:gradFill flip="none" rotWithShape="1">
                      <a:gsLst>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666602076"/>
                  </a:ext>
                </a:extLst>
              </a:tr>
              <a:tr h="464568">
                <a:tc>
                  <a:txBody>
                    <a:bodyPr/>
                    <a:lstStyle/>
                    <a:p>
                      <a:r>
                        <a:rPr lang="fr-FR" sz="1400" dirty="0"/>
                        <a:t>Zone 1</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dirty="0"/>
                        <a:t>300</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dirty="0"/>
                        <a:t>17</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290461284"/>
                  </a:ext>
                </a:extLst>
              </a:tr>
              <a:tr h="464568">
                <a:tc>
                  <a:txBody>
                    <a:bodyPr/>
                    <a:lstStyle/>
                    <a:p>
                      <a:r>
                        <a:rPr lang="fr-FR" sz="1400" dirty="0"/>
                        <a:t>Zone 2</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dirty="0"/>
                        <a:t>300</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dirty="0"/>
                        <a:t>49</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00126163"/>
                  </a:ext>
                </a:extLst>
              </a:tr>
              <a:tr h="464568">
                <a:tc>
                  <a:txBody>
                    <a:bodyPr/>
                    <a:lstStyle/>
                    <a:p>
                      <a:r>
                        <a:rPr lang="fr-FR" sz="1400" dirty="0"/>
                        <a:t>Zone 3</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dirty="0"/>
                        <a:t>400</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dirty="0"/>
                        <a:t>205</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1759362265"/>
                  </a:ext>
                </a:extLst>
              </a:tr>
              <a:tr h="464568">
                <a:tc>
                  <a:txBody>
                    <a:bodyPr/>
                    <a:lstStyle/>
                    <a:p>
                      <a:r>
                        <a:rPr lang="fr-FR" sz="1400" b="1" dirty="0"/>
                        <a:t>TOTAL</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b="1" dirty="0"/>
                        <a:t>1000</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algn="ctr"/>
                      <a:r>
                        <a:rPr lang="fr-FR" sz="1400" b="1" dirty="0"/>
                        <a:t>271</a:t>
                      </a:r>
                    </a:p>
                  </a:txBody>
                  <a:tcPr>
                    <a:gradFill flip="none" rotWithShape="1">
                      <a:gsLst>
                        <a:gs pos="61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359753741"/>
                  </a:ext>
                </a:extLst>
              </a:tr>
            </a:tbl>
          </a:graphicData>
        </a:graphic>
      </p:graphicFrame>
      <p:pic>
        <p:nvPicPr>
          <p:cNvPr id="34" name="Image 33">
            <a:extLst>
              <a:ext uri="{FF2B5EF4-FFF2-40B4-BE49-F238E27FC236}">
                <a16:creationId xmlns:a16="http://schemas.microsoft.com/office/drawing/2014/main" id="{F8033084-E085-4CDB-A601-7F87E6064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738" y="3379115"/>
            <a:ext cx="798776" cy="725555"/>
          </a:xfrm>
          <a:prstGeom prst="rect">
            <a:avLst/>
          </a:prstGeom>
        </p:spPr>
      </p:pic>
      <p:pic>
        <p:nvPicPr>
          <p:cNvPr id="35" name="Image 34">
            <a:extLst>
              <a:ext uri="{FF2B5EF4-FFF2-40B4-BE49-F238E27FC236}">
                <a16:creationId xmlns:a16="http://schemas.microsoft.com/office/drawing/2014/main" id="{77C108B7-6CB9-4F1A-82F6-CE677B26B5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4654" y="3325179"/>
            <a:ext cx="568431" cy="710539"/>
          </a:xfrm>
          <a:prstGeom prst="rect">
            <a:avLst/>
          </a:prstGeom>
        </p:spPr>
      </p:pic>
    </p:spTree>
    <p:extLst>
      <p:ext uri="{BB962C8B-B14F-4D97-AF65-F5344CB8AC3E}">
        <p14:creationId xmlns:p14="http://schemas.microsoft.com/office/powerpoint/2010/main" val="388539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8" name="Triangle isocèle 17"/>
          <p:cNvSpPr/>
          <p:nvPr/>
        </p:nvSpPr>
        <p:spPr>
          <a:xfrm rot="5400000">
            <a:off x="375050" y="5778874"/>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re 2"/>
          <p:cNvSpPr>
            <a:spLocks noGrp="1"/>
          </p:cNvSpPr>
          <p:nvPr>
            <p:ph type="title"/>
          </p:nvPr>
        </p:nvSpPr>
        <p:spPr/>
        <p:txBody>
          <a:bodyPr>
            <a:normAutofit/>
          </a:bodyPr>
          <a:lstStyle/>
          <a:p>
            <a:r>
              <a:rPr lang="fr-FR" sz="2400" dirty="0"/>
              <a:t>Les conditions à respecter pour la réorganisation des transports</a:t>
            </a:r>
          </a:p>
        </p:txBody>
      </p:sp>
      <p:sp>
        <p:nvSpPr>
          <p:cNvPr id="43" name="Text Box 2"/>
          <p:cNvSpPr txBox="1">
            <a:spLocks noChangeArrowheads="1"/>
          </p:cNvSpPr>
          <p:nvPr/>
        </p:nvSpPr>
        <p:spPr bwMode="auto">
          <a:xfrm>
            <a:off x="465194" y="909081"/>
            <a:ext cx="9440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Dans l'hypothèse d'une nouvelle organisation des transports à  l'échelle des bassins de vie et d'emplois, selon vous, quelles sont les conditions prioritaires à  respecter ? Classez-les par ordre de priorité pour votre commune. </a:t>
            </a:r>
          </a:p>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En 1er la condition qui de votre point de vue doit être assurée en priorité, puis en deuxième ….(</a:t>
            </a:r>
            <a:r>
              <a:rPr kumimoji="0" lang="fr-FR" sz="1200" b="0" i="0" u="none" strike="noStrike" kern="1200" cap="none" spc="0" normalizeH="0" baseline="0" noProof="0" dirty="0">
                <a:ln>
                  <a:noFill/>
                </a:ln>
                <a:solidFill>
                  <a:srgbClr val="000000"/>
                </a:solidFill>
                <a:effectLst/>
                <a:uLnTx/>
                <a:uFillTx/>
                <a:latin typeface="Calibri"/>
                <a:ea typeface="+mn-ea"/>
                <a:cs typeface="+mn-cs"/>
              </a:rPr>
              <a:t>base ensemble : 271 communes) </a:t>
            </a:r>
          </a:p>
        </p:txBody>
      </p:sp>
      <p:sp>
        <p:nvSpPr>
          <p:cNvPr id="12" name="ZoneTexte 11"/>
          <p:cNvSpPr txBox="1"/>
          <p:nvPr/>
        </p:nvSpPr>
        <p:spPr>
          <a:xfrm>
            <a:off x="8942732" y="1869483"/>
            <a:ext cx="632880" cy="257369"/>
          </a:xfrm>
          <a:prstGeom prst="rect">
            <a:avLst/>
          </a:prstGeom>
          <a:solidFill>
            <a:srgbClr val="00206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1</a:t>
            </a:r>
            <a:r>
              <a:rPr kumimoji="0" lang="fr-FR" sz="1200" b="1" i="0" u="none" strike="noStrike" kern="1200" cap="none" spc="0" normalizeH="0" baseline="30000" noProof="0" dirty="0">
                <a:ln>
                  <a:noFill/>
                </a:ln>
                <a:solidFill>
                  <a:prstClr val="white"/>
                </a:solidFill>
                <a:effectLst/>
                <a:uLnTx/>
                <a:uFillTx/>
                <a:latin typeface="Calibri"/>
                <a:ea typeface="+mn-ea"/>
                <a:cs typeface="+mn-cs"/>
              </a:rPr>
              <a:t>er</a:t>
            </a:r>
            <a:r>
              <a:rPr kumimoji="0" lang="fr-FR" sz="1200" b="1" i="0" u="none" strike="noStrike" kern="1200" cap="none" spc="0" normalizeH="0" baseline="0" noProof="0" dirty="0">
                <a:ln>
                  <a:noFill/>
                </a:ln>
                <a:solidFill>
                  <a:prstClr val="white"/>
                </a:solidFill>
                <a:effectLst/>
                <a:uLnTx/>
                <a:uFillTx/>
                <a:latin typeface="Calibri"/>
                <a:ea typeface="+mn-ea"/>
                <a:cs typeface="+mn-cs"/>
              </a:rPr>
              <a:t> + 2</a:t>
            </a:r>
            <a:r>
              <a:rPr kumimoji="0" lang="fr-FR" sz="1200" b="1" i="0" u="none" strike="noStrike" kern="1200" cap="none" spc="0" normalizeH="0" baseline="30000" noProof="0" dirty="0">
                <a:ln>
                  <a:noFill/>
                </a:ln>
                <a:solidFill>
                  <a:prstClr val="white"/>
                </a:solidFill>
                <a:effectLst/>
                <a:uLnTx/>
                <a:uFillTx/>
                <a:latin typeface="Calibri"/>
                <a:ea typeface="+mn-ea"/>
                <a:cs typeface="+mn-cs"/>
              </a:rPr>
              <a:t>ème</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F39252FA-7620-4B61-A67E-281D2AEF4E57}"/>
              </a:ext>
            </a:extLst>
          </p:cNvPr>
          <p:cNvSpPr txBox="1"/>
          <p:nvPr/>
        </p:nvSpPr>
        <p:spPr>
          <a:xfrm>
            <a:off x="9112749" y="2435182"/>
            <a:ext cx="531455" cy="288147"/>
          </a:xfrm>
          <a:prstGeom prst="rect">
            <a:avLst/>
          </a:prstGeom>
          <a:solidFill>
            <a:srgbClr val="00206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78%</a:t>
            </a:r>
          </a:p>
        </p:txBody>
      </p:sp>
      <p:graphicFrame>
        <p:nvGraphicFramePr>
          <p:cNvPr id="2" name="Graphique 1"/>
          <p:cNvGraphicFramePr/>
          <p:nvPr>
            <p:extLst>
              <p:ext uri="{D42A27DB-BD31-4B8C-83A1-F6EECF244321}">
                <p14:modId xmlns:p14="http://schemas.microsoft.com/office/powerpoint/2010/main" val="1680465388"/>
              </p:ext>
            </p:extLst>
          </p:nvPr>
        </p:nvGraphicFramePr>
        <p:xfrm>
          <a:off x="668010" y="2024801"/>
          <a:ext cx="8037840" cy="3547323"/>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4">
            <a:extLst>
              <a:ext uri="{FF2B5EF4-FFF2-40B4-BE49-F238E27FC236}">
                <a16:creationId xmlns:a16="http://schemas.microsoft.com/office/drawing/2014/main" id="{F39252FA-7620-4B61-A67E-281D2AEF4E57}"/>
              </a:ext>
            </a:extLst>
          </p:cNvPr>
          <p:cNvSpPr txBox="1"/>
          <p:nvPr/>
        </p:nvSpPr>
        <p:spPr>
          <a:xfrm>
            <a:off x="9112749" y="3091000"/>
            <a:ext cx="531455" cy="288147"/>
          </a:xfrm>
          <a:prstGeom prst="rect">
            <a:avLst/>
          </a:prstGeom>
          <a:solidFill>
            <a:srgbClr val="00206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63%</a:t>
            </a:r>
          </a:p>
        </p:txBody>
      </p:sp>
      <p:sp>
        <p:nvSpPr>
          <p:cNvPr id="16" name="ZoneTexte 15">
            <a:extLst>
              <a:ext uri="{FF2B5EF4-FFF2-40B4-BE49-F238E27FC236}">
                <a16:creationId xmlns:a16="http://schemas.microsoft.com/office/drawing/2014/main" id="{F39252FA-7620-4B61-A67E-281D2AEF4E57}"/>
              </a:ext>
            </a:extLst>
          </p:cNvPr>
          <p:cNvSpPr txBox="1"/>
          <p:nvPr/>
        </p:nvSpPr>
        <p:spPr>
          <a:xfrm>
            <a:off x="9112749" y="3844844"/>
            <a:ext cx="531455" cy="288147"/>
          </a:xfrm>
          <a:prstGeom prst="rect">
            <a:avLst/>
          </a:prstGeom>
          <a:solidFill>
            <a:srgbClr val="00206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44%</a:t>
            </a:r>
          </a:p>
        </p:txBody>
      </p:sp>
      <p:sp>
        <p:nvSpPr>
          <p:cNvPr id="19" name="ZoneTexte 18">
            <a:extLst>
              <a:ext uri="{FF2B5EF4-FFF2-40B4-BE49-F238E27FC236}">
                <a16:creationId xmlns:a16="http://schemas.microsoft.com/office/drawing/2014/main" id="{F39252FA-7620-4B61-A67E-281D2AEF4E57}"/>
              </a:ext>
            </a:extLst>
          </p:cNvPr>
          <p:cNvSpPr txBox="1"/>
          <p:nvPr/>
        </p:nvSpPr>
        <p:spPr>
          <a:xfrm>
            <a:off x="9112749" y="4564768"/>
            <a:ext cx="531455" cy="288147"/>
          </a:xfrm>
          <a:prstGeom prst="rect">
            <a:avLst/>
          </a:prstGeom>
          <a:solidFill>
            <a:srgbClr val="00206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15%</a:t>
            </a:r>
          </a:p>
        </p:txBody>
      </p:sp>
      <p:sp>
        <p:nvSpPr>
          <p:cNvPr id="20"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 Maires V1 sept 2019</a:t>
            </a:r>
          </a:p>
        </p:txBody>
      </p:sp>
      <p:sp>
        <p:nvSpPr>
          <p:cNvPr id="22" name="Text Box 9">
            <a:extLst>
              <a:ext uri="{FF2B5EF4-FFF2-40B4-BE49-F238E27FC236}">
                <a16:creationId xmlns:a16="http://schemas.microsoft.com/office/drawing/2014/main" id="{C00D348F-B2CC-4FD5-9B8F-6393A0D943F2}"/>
              </a:ext>
            </a:extLst>
          </p:cNvPr>
          <p:cNvSpPr txBox="1">
            <a:spLocks noChangeArrowheads="1"/>
          </p:cNvSpPr>
          <p:nvPr/>
        </p:nvSpPr>
        <p:spPr bwMode="auto">
          <a:xfrm>
            <a:off x="855718" y="5726565"/>
            <a:ext cx="8659757" cy="307777"/>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Unanimité ou presque pour une offre TC renforcée et la prise en compte des différences entre territoires</a:t>
            </a:r>
            <a:endParaRPr kumimoji="0" lang="fr-FR" sz="1400" b="0" i="0" u="none" strike="noStrike" kern="0" cap="none" spc="0" normalizeH="0" baseline="0" noProof="0" dirty="0">
              <a:ln>
                <a:noFill/>
              </a:ln>
              <a:solidFill>
                <a:srgbClr val="FF0000"/>
              </a:solidFill>
              <a:effectLst/>
              <a:highlight>
                <a:srgbClr val="FFFF00"/>
              </a:highlight>
              <a:uLnTx/>
              <a:uFillTx/>
              <a:latin typeface="Calibri"/>
              <a:ea typeface="+mn-ea"/>
              <a:cs typeface="+mn-cs"/>
            </a:endParaRPr>
          </a:p>
        </p:txBody>
      </p:sp>
      <p:pic>
        <p:nvPicPr>
          <p:cNvPr id="17" name="Image 16">
            <a:extLst>
              <a:ext uri="{FF2B5EF4-FFF2-40B4-BE49-F238E27FC236}">
                <a16:creationId xmlns:a16="http://schemas.microsoft.com/office/drawing/2014/main" id="{AF7E4429-BDE0-4BC2-A668-73F5D6F14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467" y="180000"/>
            <a:ext cx="457565" cy="571956"/>
          </a:xfrm>
          <a:prstGeom prst="rect">
            <a:avLst/>
          </a:prstGeom>
        </p:spPr>
      </p:pic>
    </p:spTree>
    <p:extLst>
      <p:ext uri="{BB962C8B-B14F-4D97-AF65-F5344CB8AC3E}">
        <p14:creationId xmlns:p14="http://schemas.microsoft.com/office/powerpoint/2010/main" val="2945944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graphicFrame>
        <p:nvGraphicFramePr>
          <p:cNvPr id="12" name="Graphique 11"/>
          <p:cNvGraphicFramePr/>
          <p:nvPr>
            <p:extLst>
              <p:ext uri="{D42A27DB-BD31-4B8C-83A1-F6EECF244321}">
                <p14:modId xmlns:p14="http://schemas.microsoft.com/office/powerpoint/2010/main" val="2044111593"/>
              </p:ext>
            </p:extLst>
          </p:nvPr>
        </p:nvGraphicFramePr>
        <p:xfrm>
          <a:off x="1009677" y="1820334"/>
          <a:ext cx="8255689" cy="3938058"/>
        </p:xfrm>
        <a:graphic>
          <a:graphicData uri="http://schemas.openxmlformats.org/drawingml/2006/chart">
            <c:chart xmlns:c="http://schemas.openxmlformats.org/drawingml/2006/chart" xmlns:r="http://schemas.openxmlformats.org/officeDocument/2006/relationships" r:id="rId2"/>
          </a:graphicData>
        </a:graphic>
      </p:graphicFrame>
      <p:sp>
        <p:nvSpPr>
          <p:cNvPr id="18" name="Triangle isocèle 17"/>
          <p:cNvSpPr/>
          <p:nvPr/>
        </p:nvSpPr>
        <p:spPr>
          <a:xfrm rot="5400000">
            <a:off x="294463" y="5771639"/>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re 1"/>
          <p:cNvSpPr txBox="1">
            <a:spLocks/>
          </p:cNvSpPr>
          <p:nvPr/>
        </p:nvSpPr>
        <p:spPr>
          <a:xfrm>
            <a:off x="61312" y="142455"/>
            <a:ext cx="9130199" cy="504878"/>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800" b="1" i="0" kern="1200" cap="none" baseline="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a:ln>
                  <a:noFill/>
                </a:ln>
                <a:solidFill>
                  <a:srgbClr val="000000">
                    <a:lumMod val="50000"/>
                    <a:lumOff val="50000"/>
                  </a:srgbClr>
                </a:solidFill>
                <a:effectLst/>
                <a:uLnTx/>
                <a:uFillTx/>
                <a:latin typeface="Calibri"/>
                <a:ea typeface="+mj-ea"/>
                <a:cs typeface="+mj-cs"/>
              </a:rPr>
              <a:t>Les attentes pour les administrés en matière d’offre</a:t>
            </a:r>
            <a:endParaRPr kumimoji="0" lang="fr-FR" b="0" i="0" u="none" strike="noStrike" kern="1200" cap="none" spc="0" normalizeH="0" baseline="0" noProof="0" dirty="0">
              <a:ln>
                <a:noFill/>
              </a:ln>
              <a:solidFill>
                <a:srgbClr val="000000">
                  <a:lumMod val="50000"/>
                  <a:lumOff val="50000"/>
                </a:srgbClr>
              </a:solidFill>
              <a:effectLst/>
              <a:uLnTx/>
              <a:uFillTx/>
              <a:latin typeface="Calibri"/>
              <a:ea typeface="+mj-ea"/>
              <a:cs typeface="+mj-cs"/>
            </a:endParaRPr>
          </a:p>
        </p:txBody>
      </p:sp>
      <p:sp>
        <p:nvSpPr>
          <p:cNvPr id="13" name="Text Box 2"/>
          <p:cNvSpPr txBox="1">
            <a:spLocks noChangeArrowheads="1"/>
          </p:cNvSpPr>
          <p:nvPr/>
        </p:nvSpPr>
        <p:spPr bwMode="auto">
          <a:xfrm>
            <a:off x="3658727" y="1658958"/>
            <a:ext cx="63946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600" b="1" i="0" u="none" strike="noStrike" kern="1200" cap="none" spc="0" normalizeH="0" baseline="0" noProof="0" dirty="0">
                <a:ln>
                  <a:noFill/>
                </a:ln>
                <a:solidFill>
                  <a:srgbClr val="C00000"/>
                </a:solidFill>
                <a:effectLst/>
                <a:uLnTx/>
                <a:uFillTx/>
                <a:latin typeface="Calibri"/>
                <a:ea typeface="+mn-ea"/>
                <a:cs typeface="+mn-cs"/>
              </a:rPr>
              <a:t>MODES CLASSES EN 1er ou 2eme</a:t>
            </a:r>
          </a:p>
        </p:txBody>
      </p:sp>
      <p:sp>
        <p:nvSpPr>
          <p:cNvPr id="14" name="Ellipse 13">
            <a:extLst>
              <a:ext uri="{FF2B5EF4-FFF2-40B4-BE49-F238E27FC236}">
                <a16:creationId xmlns:a16="http://schemas.microsoft.com/office/drawing/2014/main" id="{A6D4E31E-502A-49EE-86D3-7A125185C23D}"/>
              </a:ext>
            </a:extLst>
          </p:cNvPr>
          <p:cNvSpPr/>
          <p:nvPr/>
        </p:nvSpPr>
        <p:spPr>
          <a:xfrm>
            <a:off x="2815333" y="2745614"/>
            <a:ext cx="518228" cy="261257"/>
          </a:xfrm>
          <a:prstGeom prst="ellipse">
            <a:avLst/>
          </a:prstGeom>
          <a:noFill/>
          <a:ln>
            <a:solidFill>
              <a:srgbClr val="0099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Ellipse 14">
            <a:extLst>
              <a:ext uri="{FF2B5EF4-FFF2-40B4-BE49-F238E27FC236}">
                <a16:creationId xmlns:a16="http://schemas.microsoft.com/office/drawing/2014/main" id="{A6D4E31E-502A-49EE-86D3-7A125185C23D}"/>
              </a:ext>
            </a:extLst>
          </p:cNvPr>
          <p:cNvSpPr/>
          <p:nvPr/>
        </p:nvSpPr>
        <p:spPr>
          <a:xfrm>
            <a:off x="1219510" y="2939236"/>
            <a:ext cx="419877" cy="2612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 Maires V1 sept 2019</a:t>
            </a:r>
          </a:p>
        </p:txBody>
      </p:sp>
      <p:sp>
        <p:nvSpPr>
          <p:cNvPr id="16" name="Text Box 2">
            <a:extLst>
              <a:ext uri="{FF2B5EF4-FFF2-40B4-BE49-F238E27FC236}">
                <a16:creationId xmlns:a16="http://schemas.microsoft.com/office/drawing/2014/main" id="{5BDD6770-279C-4FDA-B5BA-24B289B55EBB}"/>
              </a:ext>
            </a:extLst>
          </p:cNvPr>
          <p:cNvSpPr txBox="1">
            <a:spLocks noChangeArrowheads="1"/>
          </p:cNvSpPr>
          <p:nvPr/>
        </p:nvSpPr>
        <p:spPr bwMode="auto">
          <a:xfrm>
            <a:off x="465194" y="910668"/>
            <a:ext cx="9440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Il existe de nouveaux modes de déplacement. Classez par ordre de priorité ceux qui vous </a:t>
            </a:r>
            <a:r>
              <a:rPr kumimoji="0" lang="fr-FR" sz="1200" b="1" i="1" u="none" strike="noStrike" kern="1200" cap="none" spc="0" normalizeH="0" baseline="0" noProof="0" dirty="0">
                <a:ln>
                  <a:noFill/>
                </a:ln>
                <a:solidFill>
                  <a:srgbClr val="000000"/>
                </a:solidFill>
                <a:effectLst/>
                <a:uLnTx/>
                <a:uFillTx/>
                <a:latin typeface="Calibri"/>
                <a:ea typeface="+mn-ea"/>
                <a:cs typeface="+mn-cs"/>
              </a:rPr>
              <a:t>semblent intéressants à  DEVELOPPER </a:t>
            </a:r>
            <a:r>
              <a:rPr kumimoji="0" lang="fr-FR" sz="1200" b="0" i="1" u="none" strike="noStrike" kern="1200" cap="none" spc="0" normalizeH="0" baseline="0" noProof="0" dirty="0">
                <a:ln>
                  <a:noFill/>
                </a:ln>
                <a:solidFill>
                  <a:srgbClr val="000000"/>
                </a:solidFill>
                <a:effectLst/>
                <a:uLnTx/>
                <a:uFillTx/>
                <a:latin typeface="Calibri"/>
                <a:ea typeface="+mn-ea"/>
                <a:cs typeface="+mn-cs"/>
              </a:rPr>
              <a:t>pour les habitants de votre commune. Vous classez en 1er le mode qui, de votre point de vue, doit être développé en priorité, puis en deuxième …                                       </a:t>
            </a:r>
            <a:r>
              <a:rPr kumimoji="0" lang="fr-FR" sz="1200" b="0" i="0" u="none" strike="noStrike" kern="1200" cap="none" spc="0" normalizeH="0" baseline="0" noProof="0" dirty="0">
                <a:ln>
                  <a:noFill/>
                </a:ln>
                <a:solidFill>
                  <a:srgbClr val="000000"/>
                </a:solidFill>
                <a:effectLst/>
                <a:uLnTx/>
                <a:uFillTx/>
                <a:latin typeface="Calibri"/>
                <a:ea typeface="+mn-ea"/>
                <a:cs typeface="+mn-cs"/>
              </a:rPr>
              <a:t>(base ensemble : 271 communes) </a:t>
            </a:r>
          </a:p>
        </p:txBody>
      </p:sp>
      <p:sp>
        <p:nvSpPr>
          <p:cNvPr id="19" name="Text Box 9">
            <a:extLst>
              <a:ext uri="{FF2B5EF4-FFF2-40B4-BE49-F238E27FC236}">
                <a16:creationId xmlns:a16="http://schemas.microsoft.com/office/drawing/2014/main" id="{397B68D4-DE34-4F07-91C3-2F6B40CBBC9A}"/>
              </a:ext>
            </a:extLst>
          </p:cNvPr>
          <p:cNvSpPr txBox="1">
            <a:spLocks noChangeArrowheads="1"/>
          </p:cNvSpPr>
          <p:nvPr/>
        </p:nvSpPr>
        <p:spPr bwMode="auto">
          <a:xfrm>
            <a:off x="753298" y="5492397"/>
            <a:ext cx="8659757" cy="73866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La zone d’implantation de la commune et offre TC associée sont déterminantes dans les attentes des maires en matière d’infrastructures de mobilité pour leur commune : le covoiturage en zones 2 et 3, en zone 1 une offre TAD et développement des infrastructures pour le vélo</a:t>
            </a:r>
          </a:p>
        </p:txBody>
      </p:sp>
      <p:pic>
        <p:nvPicPr>
          <p:cNvPr id="20" name="Image 19">
            <a:extLst>
              <a:ext uri="{FF2B5EF4-FFF2-40B4-BE49-F238E27FC236}">
                <a16:creationId xmlns:a16="http://schemas.microsoft.com/office/drawing/2014/main" id="{C512CCD9-F4F3-49EB-9F1F-3FD4390BDC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467" y="180000"/>
            <a:ext cx="457565" cy="571956"/>
          </a:xfrm>
          <a:prstGeom prst="rect">
            <a:avLst/>
          </a:prstGeom>
        </p:spPr>
      </p:pic>
    </p:spTree>
    <p:extLst>
      <p:ext uri="{BB962C8B-B14F-4D97-AF65-F5344CB8AC3E}">
        <p14:creationId xmlns:p14="http://schemas.microsoft.com/office/powerpoint/2010/main" val="204438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8" name="Triangle isocèle 17"/>
          <p:cNvSpPr/>
          <p:nvPr/>
        </p:nvSpPr>
        <p:spPr>
          <a:xfrm rot="5400000">
            <a:off x="314855" y="6306481"/>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re 2"/>
          <p:cNvSpPr>
            <a:spLocks noGrp="1"/>
          </p:cNvSpPr>
          <p:nvPr>
            <p:ph type="title"/>
          </p:nvPr>
        </p:nvSpPr>
        <p:spPr/>
        <p:txBody>
          <a:bodyPr>
            <a:normAutofit/>
          </a:bodyPr>
          <a:lstStyle/>
          <a:p>
            <a:r>
              <a:rPr lang="fr-FR" dirty="0"/>
              <a:t>Les mesures incitatives envers les administrés</a:t>
            </a:r>
          </a:p>
        </p:txBody>
      </p:sp>
      <p:sp>
        <p:nvSpPr>
          <p:cNvPr id="43" name="Text Box 2"/>
          <p:cNvSpPr txBox="1">
            <a:spLocks noChangeArrowheads="1"/>
          </p:cNvSpPr>
          <p:nvPr/>
        </p:nvSpPr>
        <p:spPr bwMode="auto">
          <a:xfrm>
            <a:off x="465194" y="926392"/>
            <a:ext cx="9440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Pour inciter vos administrés à  prendre les transports collectifs plutôt que la voiture, quelles seraient, selon vous, les quatre mesures prioritaires… </a:t>
            </a:r>
            <a:r>
              <a:rPr kumimoji="0" lang="fr-FR" sz="1200" b="0" i="0" u="none" strike="noStrike" kern="1200" cap="none" spc="0" normalizeH="0" baseline="0" noProof="0" dirty="0">
                <a:ln>
                  <a:noFill/>
                </a:ln>
                <a:solidFill>
                  <a:srgbClr val="000000"/>
                </a:solidFill>
                <a:effectLst/>
                <a:uLnTx/>
                <a:uFillTx/>
                <a:latin typeface="Calibri"/>
                <a:ea typeface="+mn-ea"/>
                <a:cs typeface="+mn-cs"/>
              </a:rPr>
              <a:t>(base ensemble : 271 communes) </a:t>
            </a:r>
          </a:p>
        </p:txBody>
      </p:sp>
      <p:sp>
        <p:nvSpPr>
          <p:cNvPr id="12" name="ZoneTexte 11"/>
          <p:cNvSpPr txBox="1"/>
          <p:nvPr/>
        </p:nvSpPr>
        <p:spPr>
          <a:xfrm>
            <a:off x="9040806" y="1157224"/>
            <a:ext cx="632880" cy="257369"/>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1</a:t>
            </a:r>
            <a:r>
              <a:rPr kumimoji="0" lang="fr-FR" sz="1200" b="1" i="0" u="none" strike="noStrike" kern="1200" cap="none" spc="0" normalizeH="0" baseline="30000" noProof="0" dirty="0">
                <a:ln>
                  <a:noFill/>
                </a:ln>
                <a:solidFill>
                  <a:prstClr val="white"/>
                </a:solidFill>
                <a:effectLst/>
                <a:uLnTx/>
                <a:uFillTx/>
                <a:latin typeface="Calibri"/>
                <a:ea typeface="+mn-ea"/>
                <a:cs typeface="+mn-cs"/>
              </a:rPr>
              <a:t>er</a:t>
            </a:r>
            <a:r>
              <a:rPr kumimoji="0" lang="fr-FR" sz="1200" b="1" i="0" u="none" strike="noStrike" kern="1200" cap="none" spc="0" normalizeH="0" baseline="0" noProof="0" dirty="0">
                <a:ln>
                  <a:noFill/>
                </a:ln>
                <a:solidFill>
                  <a:prstClr val="white"/>
                </a:solidFill>
                <a:effectLst/>
                <a:uLnTx/>
                <a:uFillTx/>
                <a:latin typeface="Calibri"/>
                <a:ea typeface="+mn-ea"/>
                <a:cs typeface="+mn-cs"/>
              </a:rPr>
              <a:t> + 2</a:t>
            </a:r>
            <a:r>
              <a:rPr kumimoji="0" lang="fr-FR" sz="1200" b="1" i="0" u="none" strike="noStrike" kern="1200" cap="none" spc="0" normalizeH="0" baseline="30000" noProof="0" dirty="0">
                <a:ln>
                  <a:noFill/>
                </a:ln>
                <a:solidFill>
                  <a:prstClr val="white"/>
                </a:solidFill>
                <a:effectLst/>
                <a:uLnTx/>
                <a:uFillTx/>
                <a:latin typeface="Calibri"/>
                <a:ea typeface="+mn-ea"/>
                <a:cs typeface="+mn-cs"/>
              </a:rPr>
              <a:t>ème</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F39252FA-7620-4B61-A67E-281D2AEF4E57}"/>
              </a:ext>
            </a:extLst>
          </p:cNvPr>
          <p:cNvSpPr txBox="1"/>
          <p:nvPr/>
        </p:nvSpPr>
        <p:spPr>
          <a:xfrm>
            <a:off x="9051824" y="1591621"/>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40%</a:t>
            </a:r>
          </a:p>
        </p:txBody>
      </p:sp>
      <p:graphicFrame>
        <p:nvGraphicFramePr>
          <p:cNvPr id="2" name="Graphique 1"/>
          <p:cNvGraphicFramePr/>
          <p:nvPr/>
        </p:nvGraphicFramePr>
        <p:xfrm>
          <a:off x="402280" y="1388055"/>
          <a:ext cx="8638525" cy="4695765"/>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4">
            <a:extLst>
              <a:ext uri="{FF2B5EF4-FFF2-40B4-BE49-F238E27FC236}">
                <a16:creationId xmlns:a16="http://schemas.microsoft.com/office/drawing/2014/main" id="{F39252FA-7620-4B61-A67E-281D2AEF4E57}"/>
              </a:ext>
            </a:extLst>
          </p:cNvPr>
          <p:cNvSpPr txBox="1"/>
          <p:nvPr/>
        </p:nvSpPr>
        <p:spPr>
          <a:xfrm>
            <a:off x="9051824" y="2138246"/>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34%</a:t>
            </a:r>
          </a:p>
        </p:txBody>
      </p:sp>
      <p:sp>
        <p:nvSpPr>
          <p:cNvPr id="16" name="ZoneTexte 15">
            <a:extLst>
              <a:ext uri="{FF2B5EF4-FFF2-40B4-BE49-F238E27FC236}">
                <a16:creationId xmlns:a16="http://schemas.microsoft.com/office/drawing/2014/main" id="{F39252FA-7620-4B61-A67E-281D2AEF4E57}"/>
              </a:ext>
            </a:extLst>
          </p:cNvPr>
          <p:cNvSpPr txBox="1"/>
          <p:nvPr/>
        </p:nvSpPr>
        <p:spPr>
          <a:xfrm>
            <a:off x="9051824" y="3778121"/>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22%</a:t>
            </a:r>
          </a:p>
        </p:txBody>
      </p:sp>
      <p:sp>
        <p:nvSpPr>
          <p:cNvPr id="19" name="ZoneTexte 18">
            <a:extLst>
              <a:ext uri="{FF2B5EF4-FFF2-40B4-BE49-F238E27FC236}">
                <a16:creationId xmlns:a16="http://schemas.microsoft.com/office/drawing/2014/main" id="{F39252FA-7620-4B61-A67E-281D2AEF4E57}"/>
              </a:ext>
            </a:extLst>
          </p:cNvPr>
          <p:cNvSpPr txBox="1"/>
          <p:nvPr/>
        </p:nvSpPr>
        <p:spPr>
          <a:xfrm>
            <a:off x="9051824" y="2684871"/>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29%</a:t>
            </a:r>
          </a:p>
        </p:txBody>
      </p:sp>
      <p:sp>
        <p:nvSpPr>
          <p:cNvPr id="20" name="ZoneTexte 19">
            <a:extLst>
              <a:ext uri="{FF2B5EF4-FFF2-40B4-BE49-F238E27FC236}">
                <a16:creationId xmlns:a16="http://schemas.microsoft.com/office/drawing/2014/main" id="{F39252FA-7620-4B61-A67E-281D2AEF4E57}"/>
              </a:ext>
            </a:extLst>
          </p:cNvPr>
          <p:cNvSpPr txBox="1"/>
          <p:nvPr/>
        </p:nvSpPr>
        <p:spPr>
          <a:xfrm>
            <a:off x="9051824" y="3231496"/>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26%</a:t>
            </a:r>
          </a:p>
        </p:txBody>
      </p:sp>
      <p:sp>
        <p:nvSpPr>
          <p:cNvPr id="21" name="ZoneTexte 20">
            <a:extLst>
              <a:ext uri="{FF2B5EF4-FFF2-40B4-BE49-F238E27FC236}">
                <a16:creationId xmlns:a16="http://schemas.microsoft.com/office/drawing/2014/main" id="{F39252FA-7620-4B61-A67E-281D2AEF4E57}"/>
              </a:ext>
            </a:extLst>
          </p:cNvPr>
          <p:cNvSpPr txBox="1"/>
          <p:nvPr/>
        </p:nvSpPr>
        <p:spPr>
          <a:xfrm>
            <a:off x="9051824" y="4324746"/>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20%</a:t>
            </a:r>
          </a:p>
        </p:txBody>
      </p:sp>
      <p:sp>
        <p:nvSpPr>
          <p:cNvPr id="22" name="ZoneTexte 21">
            <a:extLst>
              <a:ext uri="{FF2B5EF4-FFF2-40B4-BE49-F238E27FC236}">
                <a16:creationId xmlns:a16="http://schemas.microsoft.com/office/drawing/2014/main" id="{F39252FA-7620-4B61-A67E-281D2AEF4E57}"/>
              </a:ext>
            </a:extLst>
          </p:cNvPr>
          <p:cNvSpPr txBox="1"/>
          <p:nvPr/>
        </p:nvSpPr>
        <p:spPr>
          <a:xfrm>
            <a:off x="9051824" y="4871371"/>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18%</a:t>
            </a:r>
          </a:p>
        </p:txBody>
      </p:sp>
      <p:sp>
        <p:nvSpPr>
          <p:cNvPr id="24"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 Maires V1 sept 2019</a:t>
            </a:r>
          </a:p>
        </p:txBody>
      </p:sp>
      <p:sp>
        <p:nvSpPr>
          <p:cNvPr id="25" name="ZoneTexte 24">
            <a:extLst>
              <a:ext uri="{FF2B5EF4-FFF2-40B4-BE49-F238E27FC236}">
                <a16:creationId xmlns:a16="http://schemas.microsoft.com/office/drawing/2014/main" id="{F39252FA-7620-4B61-A67E-281D2AEF4E57}"/>
              </a:ext>
            </a:extLst>
          </p:cNvPr>
          <p:cNvSpPr txBox="1"/>
          <p:nvPr/>
        </p:nvSpPr>
        <p:spPr>
          <a:xfrm>
            <a:off x="9051824" y="5417993"/>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11%</a:t>
            </a:r>
          </a:p>
        </p:txBody>
      </p:sp>
      <p:sp>
        <p:nvSpPr>
          <p:cNvPr id="17" name="Text Box 9">
            <a:extLst>
              <a:ext uri="{FF2B5EF4-FFF2-40B4-BE49-F238E27FC236}">
                <a16:creationId xmlns:a16="http://schemas.microsoft.com/office/drawing/2014/main" id="{8B0EFA28-5B27-4FBE-985F-92076E65A240}"/>
              </a:ext>
            </a:extLst>
          </p:cNvPr>
          <p:cNvSpPr txBox="1">
            <a:spLocks noChangeArrowheads="1"/>
          </p:cNvSpPr>
          <p:nvPr/>
        </p:nvSpPr>
        <p:spPr bwMode="auto">
          <a:xfrm>
            <a:off x="773690" y="6134667"/>
            <a:ext cx="8659757" cy="52322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Avant tout </a:t>
            </a:r>
            <a:r>
              <a:rPr kumimoji="0" lang="fr-FR" sz="1400" b="1" i="0" u="none" strike="noStrike" kern="0" cap="none" spc="0" normalizeH="0" baseline="0" noProof="0" dirty="0">
                <a:ln>
                  <a:noFill/>
                </a:ln>
                <a:solidFill>
                  <a:srgbClr val="000000"/>
                </a:solidFill>
                <a:effectLst/>
                <a:uLnTx/>
                <a:uFillTx/>
                <a:latin typeface="Calibri"/>
                <a:ea typeface="+mn-ea"/>
                <a:cs typeface="+mn-cs"/>
              </a:rPr>
              <a:t>amélioration de l’existant </a:t>
            </a:r>
            <a:r>
              <a:rPr kumimoji="0" lang="fr-FR" sz="1400" b="0" i="0" u="none" strike="noStrike" kern="0" cap="none" spc="0" normalizeH="0" baseline="0" noProof="0" dirty="0">
                <a:ln>
                  <a:noFill/>
                </a:ln>
                <a:solidFill>
                  <a:srgbClr val="000000"/>
                </a:solidFill>
                <a:effectLst/>
                <a:uLnTx/>
                <a:uFillTx/>
                <a:latin typeface="Calibri"/>
                <a:ea typeface="+mn-ea"/>
                <a:cs typeface="+mn-cs"/>
              </a:rPr>
              <a:t>combiné à un rabattement plus aisé sur un autre mode (gare, aéroport ou arrêt bus), puis de nouvelles lignes et une tarification plus lisible.</a:t>
            </a:r>
          </a:p>
        </p:txBody>
      </p:sp>
      <p:pic>
        <p:nvPicPr>
          <p:cNvPr id="26" name="Image 25">
            <a:extLst>
              <a:ext uri="{FF2B5EF4-FFF2-40B4-BE49-F238E27FC236}">
                <a16:creationId xmlns:a16="http://schemas.microsoft.com/office/drawing/2014/main" id="{AB7C507B-1208-47CB-ADB3-4B367DEB2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467" y="180000"/>
            <a:ext cx="457565" cy="571956"/>
          </a:xfrm>
          <a:prstGeom prst="rect">
            <a:avLst/>
          </a:prstGeom>
        </p:spPr>
      </p:pic>
    </p:spTree>
    <p:extLst>
      <p:ext uri="{BB962C8B-B14F-4D97-AF65-F5344CB8AC3E}">
        <p14:creationId xmlns:p14="http://schemas.microsoft.com/office/powerpoint/2010/main" val="762855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144688" y="1628800"/>
            <a:ext cx="63683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400" kern="1200" cap="all" baseline="0">
                <a:solidFill>
                  <a:srgbClr val="0070C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1800" b="0" i="0" u="none" strike="noStrike" kern="1200" cap="none" spc="0" normalizeH="0" baseline="0" noProof="0" dirty="0">
              <a:ln>
                <a:noFill/>
              </a:ln>
              <a:solidFill>
                <a:srgbClr val="0070C0"/>
              </a:solidFill>
              <a:effectLst/>
              <a:uLnTx/>
              <a:uFillTx/>
              <a:latin typeface="Calibri"/>
              <a:ea typeface="+mj-ea"/>
              <a:cs typeface="+mj-cs"/>
            </a:endParaRPr>
          </a:p>
        </p:txBody>
      </p:sp>
      <p:sp>
        <p:nvSpPr>
          <p:cNvPr id="8" name="Titre 3"/>
          <p:cNvSpPr txBox="1">
            <a:spLocks/>
          </p:cNvSpPr>
          <p:nvPr/>
        </p:nvSpPr>
        <p:spPr>
          <a:xfrm>
            <a:off x="2144688" y="2780928"/>
            <a:ext cx="5992082" cy="1296144"/>
          </a:xfrm>
          <a:prstGeom prst="rect">
            <a:avLst/>
          </a:prstGeom>
          <a:noFill/>
        </p:spPr>
        <p:txBody>
          <a:bodyPr vert="horz" lIns="0" tIns="0" rIns="0" bIns="0" rtlCol="0" anchor="t" anchorCtr="0">
            <a:noAutofit/>
          </a:bodyPr>
          <a:lstStyle>
            <a:lvl1pPr algn="l" defTabSz="914400" rtl="0" eaLnBrk="1" latinLnBrk="0" hangingPunct="1">
              <a:lnSpc>
                <a:spcPts val="2800"/>
              </a:lnSpc>
              <a:spcBef>
                <a:spcPct val="0"/>
              </a:spcBef>
              <a:buNone/>
              <a:defRPr sz="2800" b="1" i="0" kern="1200" cap="none" baseline="0">
                <a:solidFill>
                  <a:schemeClr val="tx2"/>
                </a:solidFill>
                <a:latin typeface="+mj-lt"/>
                <a:ea typeface="+mj-ea"/>
                <a:cs typeface="+mj-cs"/>
              </a:defRPr>
            </a:lvl1p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000000">
                    <a:lumMod val="50000"/>
                    <a:lumOff val="50000"/>
                  </a:srgbClr>
                </a:solidFill>
                <a:effectLst/>
                <a:uLnTx/>
                <a:uFillTx/>
                <a:latin typeface="Calibri"/>
                <a:ea typeface="+mj-ea"/>
                <a:cs typeface="+mj-cs"/>
              </a:rPr>
              <a:t>A. Les ISEROIS</a:t>
            </a:r>
          </a:p>
        </p:txBody>
      </p:sp>
      <p:pic>
        <p:nvPicPr>
          <p:cNvPr id="5" name="Image 4">
            <a:extLst>
              <a:ext uri="{FF2B5EF4-FFF2-40B4-BE49-F238E27FC236}">
                <a16:creationId xmlns:a16="http://schemas.microsoft.com/office/drawing/2014/main" id="{7911958B-7342-4F77-928B-6FE4962FD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841" y="3212432"/>
            <a:ext cx="1401475" cy="1273006"/>
          </a:xfrm>
          <a:prstGeom prst="rect">
            <a:avLst/>
          </a:prstGeom>
        </p:spPr>
      </p:pic>
    </p:spTree>
    <p:extLst>
      <p:ext uri="{BB962C8B-B14F-4D97-AF65-F5344CB8AC3E}">
        <p14:creationId xmlns:p14="http://schemas.microsoft.com/office/powerpoint/2010/main" val="348711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a:extLst>
              <a:ext uri="{FF2B5EF4-FFF2-40B4-BE49-F238E27FC236}">
                <a16:creationId xmlns:a16="http://schemas.microsoft.com/office/drawing/2014/main" id="{0C30B7D5-EA38-4715-9421-15F2FB2F3EA7}"/>
              </a:ext>
            </a:extLst>
          </p:cNvPr>
          <p:cNvGraphicFramePr/>
          <p:nvPr>
            <p:extLst>
              <p:ext uri="{D42A27DB-BD31-4B8C-83A1-F6EECF244321}">
                <p14:modId xmlns:p14="http://schemas.microsoft.com/office/powerpoint/2010/main" val="2609083755"/>
              </p:ext>
            </p:extLst>
          </p:nvPr>
        </p:nvGraphicFramePr>
        <p:xfrm>
          <a:off x="817422" y="2463467"/>
          <a:ext cx="4734392" cy="30229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165000" y="225058"/>
            <a:ext cx="9576000" cy="648000"/>
          </a:xfrm>
        </p:spPr>
        <p:txBody>
          <a:bodyPr>
            <a:normAutofit/>
          </a:bodyPr>
          <a:lstStyle/>
          <a:p>
            <a:r>
              <a:rPr lang="fr-FR" sz="2400" dirty="0"/>
              <a:t>L’équipement mobilité des ménages utilisé au moins 1 fois/mois</a:t>
            </a:r>
          </a:p>
        </p:txBody>
      </p:sp>
      <p:sp>
        <p:nvSpPr>
          <p:cNvPr id="5" name="Espace réservé du numéro de diapositive 4"/>
          <p:cNvSpPr>
            <a:spLocks noGrp="1"/>
          </p:cNvSpPr>
          <p:nvPr>
            <p:ph type="sldNum" sz="quarter" idx="12"/>
          </p:nvPr>
        </p:nvSpPr>
        <p:spPr/>
        <p:txBody>
          <a:bodyPr/>
          <a:lstStyle/>
          <a:p>
            <a:fld id="{B352F7E0-EA37-4E6C-905D-5387D5601DFD}" type="slidenum">
              <a:rPr lang="fr-FR" smtClean="0"/>
              <a:pPr/>
              <a:t>4</a:t>
            </a:fld>
            <a:endParaRPr lang="fr-FR" dirty="0"/>
          </a:p>
        </p:txBody>
      </p:sp>
      <p:sp>
        <p:nvSpPr>
          <p:cNvPr id="12" name="ZoneTexte 11"/>
          <p:cNvSpPr txBox="1"/>
          <p:nvPr/>
        </p:nvSpPr>
        <p:spPr>
          <a:xfrm>
            <a:off x="1224189" y="1785310"/>
            <a:ext cx="5249758" cy="646331"/>
          </a:xfrm>
          <a:prstGeom prst="rect">
            <a:avLst/>
          </a:prstGeom>
          <a:solidFill>
            <a:schemeClr val="bg1"/>
          </a:solidFill>
          <a:ln>
            <a:noFill/>
          </a:ln>
        </p:spPr>
        <p:txBody>
          <a:bodyPr wrap="square" rtlCol="0">
            <a:spAutoFit/>
          </a:bodyPr>
          <a:lstStyle/>
          <a:p>
            <a:pPr algn="ctr"/>
            <a:r>
              <a:rPr lang="fr-FR" b="1" dirty="0">
                <a:solidFill>
                  <a:srgbClr val="C00000"/>
                </a:solidFill>
              </a:rPr>
              <a:t>Les équipements des ménages utilisés </a:t>
            </a:r>
          </a:p>
          <a:p>
            <a:pPr algn="ctr"/>
            <a:r>
              <a:rPr lang="fr-FR" b="1" dirty="0">
                <a:solidFill>
                  <a:srgbClr val="C00000"/>
                </a:solidFill>
              </a:rPr>
              <a:t>au moins 1 </a:t>
            </a:r>
            <a:r>
              <a:rPr lang="fr-FR" b="1" dirty="0" smtClean="0">
                <a:solidFill>
                  <a:srgbClr val="C00000"/>
                </a:solidFill>
              </a:rPr>
              <a:t>fois/mois </a:t>
            </a:r>
            <a:r>
              <a:rPr lang="fr-FR" b="1" dirty="0">
                <a:solidFill>
                  <a:srgbClr val="C00000"/>
                </a:solidFill>
              </a:rPr>
              <a:t>(tous motifs confondus)</a:t>
            </a:r>
          </a:p>
        </p:txBody>
      </p:sp>
      <p:sp>
        <p:nvSpPr>
          <p:cNvPr id="13" name="Text Box 2">
            <a:extLst>
              <a:ext uri="{FF2B5EF4-FFF2-40B4-BE49-F238E27FC236}">
                <a16:creationId xmlns:a16="http://schemas.microsoft.com/office/drawing/2014/main" id="{52468BC6-7659-4D7A-A0D6-9C4244FA4E05}"/>
              </a:ext>
            </a:extLst>
          </p:cNvPr>
          <p:cNvSpPr txBox="1">
            <a:spLocks noChangeArrowheads="1"/>
          </p:cNvSpPr>
          <p:nvPr/>
        </p:nvSpPr>
        <p:spPr bwMode="auto">
          <a:xfrm>
            <a:off x="470766" y="930030"/>
            <a:ext cx="8561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eaLnBrk="1" hangingPunct="1">
              <a:buClr>
                <a:srgbClr val="C25FB0"/>
              </a:buClr>
              <a:buSzPct val="115000"/>
              <a:defRPr/>
            </a:pPr>
            <a:r>
              <a:rPr lang="fr-FR" i="1" dirty="0">
                <a:solidFill>
                  <a:schemeClr val="tx1"/>
                </a:solidFill>
                <a:latin typeface="+mj-lt"/>
              </a:rPr>
              <a:t>Quels sont tous les modes de transports dont dispose votre foyer, et que vous utilisez au moins 1 fois par mois ? (1000 p)</a:t>
            </a:r>
          </a:p>
          <a:p>
            <a:pPr lvl="0" eaLnBrk="1" hangingPunct="1">
              <a:buClr>
                <a:srgbClr val="C25FB0"/>
              </a:buClr>
              <a:buSzPct val="115000"/>
              <a:defRPr/>
            </a:pPr>
            <a:endParaRPr kumimoji="0" lang="fr-FR" b="0" i="1" u="none" strike="noStrike" kern="0" cap="none" spc="0" normalizeH="0" baseline="0" noProof="0" dirty="0">
              <a:ln>
                <a:noFill/>
              </a:ln>
              <a:solidFill>
                <a:srgbClr val="000000"/>
              </a:solidFill>
              <a:effectLst/>
              <a:uLnTx/>
              <a:uFillTx/>
              <a:latin typeface="+mj-lt"/>
            </a:endParaRPr>
          </a:p>
        </p:txBody>
      </p:sp>
      <p:sp>
        <p:nvSpPr>
          <p:cNvPr id="6" name="ZoneTexte 5">
            <a:extLst>
              <a:ext uri="{FF2B5EF4-FFF2-40B4-BE49-F238E27FC236}">
                <a16:creationId xmlns:a16="http://schemas.microsoft.com/office/drawing/2014/main" id="{E825FD4B-DB24-440F-823E-587EB6B25FBD}"/>
              </a:ext>
            </a:extLst>
          </p:cNvPr>
          <p:cNvSpPr txBox="1"/>
          <p:nvPr/>
        </p:nvSpPr>
        <p:spPr>
          <a:xfrm>
            <a:off x="470766" y="2494106"/>
            <a:ext cx="1345112" cy="738664"/>
          </a:xfrm>
          <a:prstGeom prst="rect">
            <a:avLst/>
          </a:prstGeom>
          <a:noFill/>
          <a:ln>
            <a:solidFill>
              <a:srgbClr val="0070C0"/>
            </a:solidFill>
          </a:ln>
        </p:spPr>
        <p:txBody>
          <a:bodyPr wrap="none" rtlCol="0">
            <a:spAutoFit/>
          </a:bodyPr>
          <a:lstStyle/>
          <a:p>
            <a:r>
              <a:rPr lang="fr-FR" sz="1400" dirty="0"/>
              <a:t>1 véhicule 48%</a:t>
            </a:r>
          </a:p>
          <a:p>
            <a:r>
              <a:rPr lang="fr-FR" sz="1400" dirty="0"/>
              <a:t>2 véhicules 37%</a:t>
            </a:r>
          </a:p>
          <a:p>
            <a:r>
              <a:rPr lang="fr-FR" sz="1400" dirty="0"/>
              <a:t>3 et + 3%</a:t>
            </a:r>
          </a:p>
        </p:txBody>
      </p:sp>
      <p:sp>
        <p:nvSpPr>
          <p:cNvPr id="7" name="Flèche : bas 6">
            <a:extLst>
              <a:ext uri="{FF2B5EF4-FFF2-40B4-BE49-F238E27FC236}">
                <a16:creationId xmlns:a16="http://schemas.microsoft.com/office/drawing/2014/main" id="{E298A6BD-44AC-42DE-9BAB-ABA180A5A026}"/>
              </a:ext>
            </a:extLst>
          </p:cNvPr>
          <p:cNvSpPr/>
          <p:nvPr/>
        </p:nvSpPr>
        <p:spPr>
          <a:xfrm rot="5400000">
            <a:off x="1726830" y="2787639"/>
            <a:ext cx="484632" cy="218581"/>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 Box 9">
            <a:extLst>
              <a:ext uri="{FF2B5EF4-FFF2-40B4-BE49-F238E27FC236}">
                <a16:creationId xmlns:a16="http://schemas.microsoft.com/office/drawing/2014/main" id="{BF4DF736-2135-4197-BFB2-1BAF84BC2A5A}"/>
              </a:ext>
            </a:extLst>
          </p:cNvPr>
          <p:cNvSpPr txBox="1">
            <a:spLocks noChangeArrowheads="1"/>
          </p:cNvSpPr>
          <p:nvPr/>
        </p:nvSpPr>
        <p:spPr bwMode="auto">
          <a:xfrm>
            <a:off x="6181398" y="2971408"/>
            <a:ext cx="3031456" cy="2462213"/>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285750" indent="-285750" algn="just">
              <a:buFont typeface="Wingdings" panose="05000000000000000000" pitchFamily="2" charset="2"/>
              <a:buChar char="ü"/>
            </a:pPr>
            <a:r>
              <a:rPr lang="fr-FR" sz="1400" dirty="0">
                <a:solidFill>
                  <a:schemeClr val="tx1">
                    <a:lumMod val="95000"/>
                    <a:lumOff val="5000"/>
                  </a:schemeClr>
                </a:solidFill>
                <a:latin typeface="Calibri" panose="020F0502020204030204" pitchFamily="34" charset="0"/>
                <a:cs typeface="Calibri" panose="020F0502020204030204" pitchFamily="34" charset="0"/>
              </a:rPr>
              <a:t>Tous les ménages ou presque sont équipés d’au moins un véhicule utilisé au moins une fois/mois. Le taux d’équipement en voiture monte à 93% pour les 30-59 ans vs seulement 77% chez les moins de 30 ans. </a:t>
            </a:r>
          </a:p>
          <a:p>
            <a:pPr marL="285750" indent="-285750" algn="just">
              <a:buFont typeface="Wingdings" panose="05000000000000000000" pitchFamily="2" charset="2"/>
              <a:buChar char="ü"/>
            </a:pPr>
            <a:r>
              <a:rPr lang="fr-FR" sz="1400" dirty="0">
                <a:solidFill>
                  <a:schemeClr val="tx1">
                    <a:lumMod val="95000"/>
                    <a:lumOff val="5000"/>
                  </a:schemeClr>
                </a:solidFill>
                <a:latin typeface="Calibri" panose="020F0502020204030204" pitchFamily="34" charset="0"/>
                <a:cs typeface="Calibri" panose="020F0502020204030204" pitchFamily="34" charset="0"/>
              </a:rPr>
              <a:t>La moitié des Isérois </a:t>
            </a:r>
            <a:r>
              <a:rPr lang="fr-FR" sz="1400" dirty="0" smtClean="0">
                <a:solidFill>
                  <a:schemeClr val="tx1">
                    <a:lumMod val="95000"/>
                    <a:lumOff val="5000"/>
                  </a:schemeClr>
                </a:solidFill>
                <a:latin typeface="Calibri" panose="020F0502020204030204" pitchFamily="34" charset="0"/>
                <a:cs typeface="Calibri" panose="020F0502020204030204" pitchFamily="34" charset="0"/>
              </a:rPr>
              <a:t>utilisent </a:t>
            </a:r>
            <a:r>
              <a:rPr lang="fr-FR" sz="1400" dirty="0">
                <a:solidFill>
                  <a:schemeClr val="tx1">
                    <a:lumMod val="95000"/>
                    <a:lumOff val="5000"/>
                  </a:schemeClr>
                </a:solidFill>
                <a:latin typeface="Calibri" panose="020F0502020204030204" pitchFamily="34" charset="0"/>
                <a:cs typeface="Calibri" panose="020F0502020204030204" pitchFamily="34" charset="0"/>
              </a:rPr>
              <a:t>le vélo au moins une fois/mois</a:t>
            </a:r>
          </a:p>
          <a:p>
            <a:pPr marL="285750" indent="-285750" algn="just">
              <a:buFont typeface="Wingdings" panose="05000000000000000000" pitchFamily="2" charset="2"/>
              <a:buChar char="ü"/>
            </a:pPr>
            <a:r>
              <a:rPr lang="fr-FR" sz="1400" dirty="0">
                <a:solidFill>
                  <a:schemeClr val="tx1">
                    <a:lumMod val="95000"/>
                    <a:lumOff val="5000"/>
                  </a:schemeClr>
                </a:solidFill>
                <a:latin typeface="Calibri" panose="020F0502020204030204" pitchFamily="34" charset="0"/>
                <a:cs typeface="Calibri" panose="020F0502020204030204" pitchFamily="34" charset="0"/>
              </a:rPr>
              <a:t>6% </a:t>
            </a:r>
            <a:r>
              <a:rPr lang="fr-FR" sz="1400" dirty="0" smtClean="0">
                <a:solidFill>
                  <a:schemeClr val="tx1">
                    <a:lumMod val="95000"/>
                    <a:lumOff val="5000"/>
                  </a:schemeClr>
                </a:solidFill>
                <a:latin typeface="Calibri" panose="020F0502020204030204" pitchFamily="34" charset="0"/>
                <a:cs typeface="Calibri" panose="020F0502020204030204" pitchFamily="34" charset="0"/>
              </a:rPr>
              <a:t>n’utilisent </a:t>
            </a:r>
            <a:r>
              <a:rPr lang="fr-FR" sz="1400" dirty="0">
                <a:solidFill>
                  <a:schemeClr val="tx1">
                    <a:lumMod val="95000"/>
                    <a:lumOff val="5000"/>
                  </a:schemeClr>
                </a:solidFill>
                <a:latin typeface="Calibri" panose="020F0502020204030204" pitchFamily="34" charset="0"/>
                <a:cs typeface="Calibri" panose="020F0502020204030204" pitchFamily="34" charset="0"/>
              </a:rPr>
              <a:t>aucun de ces modes au moins 1 fois/mois</a:t>
            </a:r>
            <a:r>
              <a:rPr lang="fr-FR" sz="1400" b="1"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17" name="Triangle isocèle 16">
            <a:extLst>
              <a:ext uri="{FF2B5EF4-FFF2-40B4-BE49-F238E27FC236}">
                <a16:creationId xmlns:a16="http://schemas.microsoft.com/office/drawing/2014/main" id="{D839B3E7-FD94-4921-967D-54C80C2D2E01}"/>
              </a:ext>
            </a:extLst>
          </p:cNvPr>
          <p:cNvSpPr/>
          <p:nvPr/>
        </p:nvSpPr>
        <p:spPr>
          <a:xfrm rot="10800000">
            <a:off x="7198776" y="2687299"/>
            <a:ext cx="738077" cy="19305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dirty="0"/>
              <a:t>MV2 Etude Mobilités des Isérois V2 sept 2019</a:t>
            </a:r>
          </a:p>
        </p:txBody>
      </p:sp>
      <p:pic>
        <p:nvPicPr>
          <p:cNvPr id="9" name="Image 8" descr="Une image contenant outil&#10;&#10;Description générée automatiquement">
            <a:extLst>
              <a:ext uri="{FF2B5EF4-FFF2-40B4-BE49-F238E27FC236}">
                <a16:creationId xmlns:a16="http://schemas.microsoft.com/office/drawing/2014/main" id="{1C7ABF20-0D28-42FF-BBB2-AB382EA31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753" y="2492453"/>
            <a:ext cx="768321" cy="817811"/>
          </a:xfrm>
          <a:prstGeom prst="rect">
            <a:avLst/>
          </a:prstGeom>
        </p:spPr>
      </p:pic>
      <p:pic>
        <p:nvPicPr>
          <p:cNvPr id="26" name="Image 25">
            <a:extLst>
              <a:ext uri="{FF2B5EF4-FFF2-40B4-BE49-F238E27FC236}">
                <a16:creationId xmlns:a16="http://schemas.microsoft.com/office/drawing/2014/main" id="{8DBF7514-C404-42F6-96CE-A7D38FE39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8865" y="3464812"/>
            <a:ext cx="939616" cy="939616"/>
          </a:xfrm>
          <a:prstGeom prst="rect">
            <a:avLst/>
          </a:prstGeom>
        </p:spPr>
      </p:pic>
      <p:pic>
        <p:nvPicPr>
          <p:cNvPr id="28" name="Image 27">
            <a:extLst>
              <a:ext uri="{FF2B5EF4-FFF2-40B4-BE49-F238E27FC236}">
                <a16:creationId xmlns:a16="http://schemas.microsoft.com/office/drawing/2014/main" id="{50E480DA-7FA1-44C1-8632-5D7C223070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9575"/>
          <a:stretch/>
        </p:blipFill>
        <p:spPr>
          <a:xfrm>
            <a:off x="1960739" y="4151543"/>
            <a:ext cx="939616" cy="567761"/>
          </a:xfrm>
          <a:prstGeom prst="rect">
            <a:avLst/>
          </a:prstGeom>
        </p:spPr>
      </p:pic>
      <p:pic>
        <p:nvPicPr>
          <p:cNvPr id="1026" name="Picture 2" descr="Résultat de recherche d'images pour &quot;picto vélo&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1202" y="3223531"/>
            <a:ext cx="527238" cy="46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0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7" name="Text Box 9"/>
          <p:cNvSpPr txBox="1">
            <a:spLocks noChangeArrowheads="1"/>
          </p:cNvSpPr>
          <p:nvPr/>
        </p:nvSpPr>
        <p:spPr bwMode="auto">
          <a:xfrm>
            <a:off x="928910" y="5299928"/>
            <a:ext cx="8659757" cy="954107"/>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6 à 7 actifs isérois travaillent dans leur zone de résidence (déterminée dans le cadre de cette étude). On notera que c’est en zone 2 qu’il y a le plus de perméabilité entre les zones. </a:t>
            </a:r>
          </a:p>
          <a:p>
            <a:pPr marL="0" marR="0" lvl="0" indent="0" algn="just" defTabSz="914400" rtl="0" eaLnBrk="1" fontAlgn="auto" latinLnBrk="0" hangingPunct="1">
              <a:lnSpc>
                <a:spcPct val="100000"/>
              </a:lnSpc>
              <a:spcBef>
                <a:spcPts val="0"/>
              </a:spcBef>
              <a:spcAft>
                <a:spcPts val="0"/>
              </a:spcAft>
              <a:buClr>
                <a:srgbClr val="C25FB0"/>
              </a:buClr>
              <a:buSzPct val="115000"/>
              <a:buFont typeface="Wingdings" pitchFamily="2" charset="2"/>
              <a:buNone/>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rPr>
              <a:t>Le temps moyen de transports pour aller travailler est en moyenne de 23 minutes, temps assez similaire suivant les zones. </a:t>
            </a:r>
          </a:p>
        </p:txBody>
      </p:sp>
      <p:sp>
        <p:nvSpPr>
          <p:cNvPr id="18" name="Triangle isocèle 17"/>
          <p:cNvSpPr/>
          <p:nvPr/>
        </p:nvSpPr>
        <p:spPr>
          <a:xfrm rot="5400000">
            <a:off x="430057" y="5579170"/>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527324" y="946433"/>
            <a:ext cx="86597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Dans quelle commune travaillez-vous ?  étudiez-vous ? </a:t>
            </a:r>
            <a:r>
              <a:rPr kumimoji="0" lang="fr-FR" sz="1200" b="0" i="0" u="none" strike="noStrike" kern="1200" cap="none" spc="0" normalizeH="0" baseline="0" noProof="0" dirty="0">
                <a:ln>
                  <a:noFill/>
                </a:ln>
                <a:solidFill>
                  <a:schemeClr val="tx1"/>
                </a:solidFill>
                <a:effectLst/>
                <a:uLnTx/>
                <a:uFillTx/>
                <a:latin typeface="Calibri"/>
                <a:ea typeface="+mn-ea"/>
                <a:cs typeface="+mn-cs"/>
              </a:rPr>
              <a:t>(base Actifs/Etudiants : 623p) </a:t>
            </a:r>
          </a:p>
        </p:txBody>
      </p:sp>
      <p:graphicFrame>
        <p:nvGraphicFramePr>
          <p:cNvPr id="3" name="Tableau 2">
            <a:extLst>
              <a:ext uri="{FF2B5EF4-FFF2-40B4-BE49-F238E27FC236}">
                <a16:creationId xmlns:a16="http://schemas.microsoft.com/office/drawing/2014/main" id="{1FE72213-DC09-41AA-83BF-C53DD4BDBC25}"/>
              </a:ext>
            </a:extLst>
          </p:cNvPr>
          <p:cNvGraphicFramePr>
            <a:graphicFrameLocks noGrp="1"/>
          </p:cNvGraphicFramePr>
          <p:nvPr>
            <p:extLst>
              <p:ext uri="{D42A27DB-BD31-4B8C-83A1-F6EECF244321}">
                <p14:modId xmlns:p14="http://schemas.microsoft.com/office/powerpoint/2010/main" val="400119037"/>
              </p:ext>
            </p:extLst>
          </p:nvPr>
        </p:nvGraphicFramePr>
        <p:xfrm>
          <a:off x="1688841" y="1856295"/>
          <a:ext cx="6059888" cy="2914826"/>
        </p:xfrm>
        <a:graphic>
          <a:graphicData uri="http://schemas.openxmlformats.org/drawingml/2006/table">
            <a:tbl>
              <a:tblPr firstRow="1" bandRow="1">
                <a:tableStyleId>{93296810-A885-4BE3-A3E7-6D5BEEA58F35}</a:tableStyleId>
              </a:tblPr>
              <a:tblGrid>
                <a:gridCol w="1514972">
                  <a:extLst>
                    <a:ext uri="{9D8B030D-6E8A-4147-A177-3AD203B41FA5}">
                      <a16:colId xmlns:a16="http://schemas.microsoft.com/office/drawing/2014/main" val="1702880091"/>
                    </a:ext>
                  </a:extLst>
                </a:gridCol>
                <a:gridCol w="1514972">
                  <a:extLst>
                    <a:ext uri="{9D8B030D-6E8A-4147-A177-3AD203B41FA5}">
                      <a16:colId xmlns:a16="http://schemas.microsoft.com/office/drawing/2014/main" val="4127164696"/>
                    </a:ext>
                  </a:extLst>
                </a:gridCol>
                <a:gridCol w="1514972">
                  <a:extLst>
                    <a:ext uri="{9D8B030D-6E8A-4147-A177-3AD203B41FA5}">
                      <a16:colId xmlns:a16="http://schemas.microsoft.com/office/drawing/2014/main" val="2834731440"/>
                    </a:ext>
                  </a:extLst>
                </a:gridCol>
                <a:gridCol w="1514972">
                  <a:extLst>
                    <a:ext uri="{9D8B030D-6E8A-4147-A177-3AD203B41FA5}">
                      <a16:colId xmlns:a16="http://schemas.microsoft.com/office/drawing/2014/main" val="1049081472"/>
                    </a:ext>
                  </a:extLst>
                </a:gridCol>
              </a:tblGrid>
              <a:tr h="628826">
                <a:tc>
                  <a:txBody>
                    <a:bodyPr/>
                    <a:lstStyle/>
                    <a:p>
                      <a:endParaRPr lang="fr-FR" dirty="0"/>
                    </a:p>
                  </a:txBody>
                  <a:tcPr/>
                </a:tc>
                <a:tc>
                  <a:txBody>
                    <a:bodyPr/>
                    <a:lstStyle/>
                    <a:p>
                      <a:pPr algn="ctr"/>
                      <a:r>
                        <a:rPr lang="fr-FR" dirty="0"/>
                        <a:t>Zone 1</a:t>
                      </a:r>
                    </a:p>
                    <a:p>
                      <a:pPr algn="ctr"/>
                      <a:r>
                        <a:rPr lang="fr-FR" sz="1200" dirty="0"/>
                        <a:t>(229p)</a:t>
                      </a:r>
                    </a:p>
                  </a:txBody>
                  <a:tcPr>
                    <a:solidFill>
                      <a:srgbClr val="008000"/>
                    </a:solidFill>
                  </a:tcPr>
                </a:tc>
                <a:tc>
                  <a:txBody>
                    <a:bodyPr/>
                    <a:lstStyle/>
                    <a:p>
                      <a:pPr algn="ctr"/>
                      <a:r>
                        <a:rPr lang="fr-FR" dirty="0"/>
                        <a:t>Zone 2</a:t>
                      </a:r>
                    </a:p>
                    <a:p>
                      <a:pPr algn="ctr"/>
                      <a:r>
                        <a:rPr lang="fr-FR" sz="1200" dirty="0"/>
                        <a:t>(178p)</a:t>
                      </a:r>
                    </a:p>
                  </a:txBody>
                  <a:tcPr>
                    <a:solidFill>
                      <a:srgbClr val="002060"/>
                    </a:solidFill>
                  </a:tcPr>
                </a:tc>
                <a:tc>
                  <a:txBody>
                    <a:bodyPr/>
                    <a:lstStyle/>
                    <a:p>
                      <a:pPr algn="ctr"/>
                      <a:r>
                        <a:rPr lang="fr-FR" dirty="0"/>
                        <a:t>Zone 3</a:t>
                      </a:r>
                    </a:p>
                    <a:p>
                      <a:pPr algn="ctr"/>
                      <a:r>
                        <a:rPr lang="fr-FR" sz="1200" dirty="0"/>
                        <a:t>(216p)</a:t>
                      </a:r>
                    </a:p>
                  </a:txBody>
                  <a:tcPr>
                    <a:solidFill>
                      <a:srgbClr val="C00000"/>
                    </a:solidFill>
                  </a:tcPr>
                </a:tc>
                <a:extLst>
                  <a:ext uri="{0D108BD9-81ED-4DB2-BD59-A6C34878D82A}">
                    <a16:rowId xmlns:a16="http://schemas.microsoft.com/office/drawing/2014/main" val="3730586928"/>
                  </a:ext>
                </a:extLst>
              </a:tr>
              <a:tr h="328527">
                <a:tc>
                  <a:txBody>
                    <a:bodyPr/>
                    <a:lstStyle/>
                    <a:p>
                      <a:pPr algn="ctr"/>
                      <a:endParaRPr lang="fr-FR"/>
                    </a:p>
                  </a:txBody>
                  <a:tcPr/>
                </a:tc>
                <a:tc>
                  <a:txBody>
                    <a:bodyPr/>
                    <a:lstStyle/>
                    <a:p>
                      <a:pPr algn="ctr"/>
                      <a:r>
                        <a:rPr lang="fr-FR" dirty="0"/>
                        <a:t>%</a:t>
                      </a:r>
                    </a:p>
                  </a:txBody>
                  <a:tcPr/>
                </a:tc>
                <a:tc>
                  <a:txBody>
                    <a:bodyPr/>
                    <a:lstStyle/>
                    <a:p>
                      <a:pPr algn="ctr"/>
                      <a:r>
                        <a:rPr lang="fr-FR" dirty="0"/>
                        <a:t>%</a:t>
                      </a:r>
                    </a:p>
                  </a:txBody>
                  <a:tcPr/>
                </a:tc>
                <a:tc>
                  <a:txBody>
                    <a:bodyPr/>
                    <a:lstStyle/>
                    <a:p>
                      <a:pPr algn="ctr"/>
                      <a:r>
                        <a:rPr lang="fr-FR" dirty="0"/>
                        <a:t>%</a:t>
                      </a:r>
                    </a:p>
                  </a:txBody>
                  <a:tcPr/>
                </a:tc>
                <a:extLst>
                  <a:ext uri="{0D108BD9-81ED-4DB2-BD59-A6C34878D82A}">
                    <a16:rowId xmlns:a16="http://schemas.microsoft.com/office/drawing/2014/main" val="348135703"/>
                  </a:ext>
                </a:extLst>
              </a:tr>
              <a:tr h="324642">
                <a:tc>
                  <a:txBody>
                    <a:bodyPr/>
                    <a:lstStyle/>
                    <a:p>
                      <a:r>
                        <a:rPr lang="fr-FR" sz="1600" b="1" dirty="0">
                          <a:solidFill>
                            <a:schemeClr val="bg1"/>
                          </a:solidFill>
                        </a:rPr>
                        <a:t>Zone 1</a:t>
                      </a:r>
                    </a:p>
                  </a:txBody>
                  <a:tcPr>
                    <a:solidFill>
                      <a:srgbClr val="008000"/>
                    </a:solidFill>
                  </a:tcPr>
                </a:tc>
                <a:tc>
                  <a:txBody>
                    <a:bodyPr/>
                    <a:lstStyle/>
                    <a:p>
                      <a:pPr algn="ctr"/>
                      <a:r>
                        <a:rPr lang="fr-FR" sz="1400" b="1" dirty="0">
                          <a:solidFill>
                            <a:schemeClr val="bg1"/>
                          </a:solidFill>
                        </a:rPr>
                        <a:t>74</a:t>
                      </a:r>
                    </a:p>
                  </a:txBody>
                  <a:tcPr>
                    <a:solidFill>
                      <a:schemeClr val="bg2">
                        <a:lumMod val="75000"/>
                      </a:schemeClr>
                    </a:solidFill>
                  </a:tcPr>
                </a:tc>
                <a:tc>
                  <a:txBody>
                    <a:bodyPr/>
                    <a:lstStyle/>
                    <a:p>
                      <a:pPr algn="ctr"/>
                      <a:r>
                        <a:rPr lang="fr-FR" sz="1400" b="1" dirty="0"/>
                        <a:t>10</a:t>
                      </a:r>
                    </a:p>
                  </a:txBody>
                  <a:tcPr/>
                </a:tc>
                <a:tc>
                  <a:txBody>
                    <a:bodyPr/>
                    <a:lstStyle/>
                    <a:p>
                      <a:pPr algn="ctr"/>
                      <a:r>
                        <a:rPr lang="fr-FR" sz="1400" b="1" dirty="0"/>
                        <a:t>13</a:t>
                      </a:r>
                    </a:p>
                  </a:txBody>
                  <a:tcPr/>
                </a:tc>
                <a:extLst>
                  <a:ext uri="{0D108BD9-81ED-4DB2-BD59-A6C34878D82A}">
                    <a16:rowId xmlns:a16="http://schemas.microsoft.com/office/drawing/2014/main" val="338859256"/>
                  </a:ext>
                </a:extLst>
              </a:tr>
              <a:tr h="324642">
                <a:tc>
                  <a:txBody>
                    <a:bodyPr/>
                    <a:lstStyle/>
                    <a:p>
                      <a:r>
                        <a:rPr lang="fr-FR" sz="1600" b="1" dirty="0">
                          <a:solidFill>
                            <a:schemeClr val="bg1"/>
                          </a:solidFill>
                        </a:rPr>
                        <a:t>Zone 2</a:t>
                      </a:r>
                    </a:p>
                  </a:txBody>
                  <a:tcPr>
                    <a:solidFill>
                      <a:srgbClr val="002060"/>
                    </a:solidFill>
                  </a:tcPr>
                </a:tc>
                <a:tc>
                  <a:txBody>
                    <a:bodyPr/>
                    <a:lstStyle/>
                    <a:p>
                      <a:pPr algn="ctr"/>
                      <a:r>
                        <a:rPr lang="fr-FR" sz="1400" b="1" dirty="0"/>
                        <a:t>11</a:t>
                      </a:r>
                    </a:p>
                  </a:txBody>
                  <a:tcPr/>
                </a:tc>
                <a:tc>
                  <a:txBody>
                    <a:bodyPr/>
                    <a:lstStyle/>
                    <a:p>
                      <a:pPr algn="ctr"/>
                      <a:r>
                        <a:rPr lang="fr-FR" sz="1400" b="1" dirty="0">
                          <a:solidFill>
                            <a:schemeClr val="bg1"/>
                          </a:solidFill>
                        </a:rPr>
                        <a:t>61</a:t>
                      </a:r>
                    </a:p>
                  </a:txBody>
                  <a:tcPr>
                    <a:solidFill>
                      <a:schemeClr val="tx2">
                        <a:lumMod val="75000"/>
                      </a:schemeClr>
                    </a:solidFill>
                  </a:tcPr>
                </a:tc>
                <a:tc>
                  <a:txBody>
                    <a:bodyPr/>
                    <a:lstStyle/>
                    <a:p>
                      <a:pPr algn="ctr"/>
                      <a:r>
                        <a:rPr lang="fr-FR" sz="1400" b="1" dirty="0"/>
                        <a:t>10</a:t>
                      </a:r>
                    </a:p>
                  </a:txBody>
                  <a:tcPr/>
                </a:tc>
                <a:extLst>
                  <a:ext uri="{0D108BD9-81ED-4DB2-BD59-A6C34878D82A}">
                    <a16:rowId xmlns:a16="http://schemas.microsoft.com/office/drawing/2014/main" val="1885887848"/>
                  </a:ext>
                </a:extLst>
              </a:tr>
              <a:tr h="324642">
                <a:tc>
                  <a:txBody>
                    <a:bodyPr/>
                    <a:lstStyle/>
                    <a:p>
                      <a:r>
                        <a:rPr lang="fr-FR" sz="1600" b="1" dirty="0">
                          <a:solidFill>
                            <a:schemeClr val="bg1"/>
                          </a:solidFill>
                        </a:rPr>
                        <a:t>Zone 3</a:t>
                      </a:r>
                    </a:p>
                  </a:txBody>
                  <a:tcPr>
                    <a:solidFill>
                      <a:srgbClr val="C00000"/>
                    </a:solidFill>
                  </a:tcPr>
                </a:tc>
                <a:tc>
                  <a:txBody>
                    <a:bodyPr/>
                    <a:lstStyle/>
                    <a:p>
                      <a:pPr algn="ctr"/>
                      <a:r>
                        <a:rPr lang="fr-FR" sz="1400" b="1" dirty="0"/>
                        <a:t>14</a:t>
                      </a:r>
                    </a:p>
                  </a:txBody>
                  <a:tcPr/>
                </a:tc>
                <a:tc>
                  <a:txBody>
                    <a:bodyPr/>
                    <a:lstStyle/>
                    <a:p>
                      <a:pPr algn="ctr"/>
                      <a:r>
                        <a:rPr lang="fr-FR" sz="1400" b="1" dirty="0"/>
                        <a:t>27</a:t>
                      </a:r>
                    </a:p>
                  </a:txBody>
                  <a:tcPr/>
                </a:tc>
                <a:tc>
                  <a:txBody>
                    <a:bodyPr/>
                    <a:lstStyle/>
                    <a:p>
                      <a:pPr algn="ctr"/>
                      <a:r>
                        <a:rPr lang="fr-FR" sz="1400" b="1" dirty="0">
                          <a:solidFill>
                            <a:schemeClr val="bg1"/>
                          </a:solidFill>
                        </a:rPr>
                        <a:t>73</a:t>
                      </a:r>
                    </a:p>
                  </a:txBody>
                  <a:tcPr>
                    <a:solidFill>
                      <a:schemeClr val="accent4">
                        <a:lumMod val="60000"/>
                        <a:lumOff val="40000"/>
                      </a:schemeClr>
                    </a:solidFill>
                  </a:tcPr>
                </a:tc>
                <a:extLst>
                  <a:ext uri="{0D108BD9-81ED-4DB2-BD59-A6C34878D82A}">
                    <a16:rowId xmlns:a16="http://schemas.microsoft.com/office/drawing/2014/main" val="729280068"/>
                  </a:ext>
                </a:extLst>
              </a:tr>
              <a:tr h="324642">
                <a:tc>
                  <a:txBody>
                    <a:bodyPr/>
                    <a:lstStyle/>
                    <a:p>
                      <a:r>
                        <a:rPr lang="fr-FR" sz="1600" b="0" dirty="0"/>
                        <a:t>Hors Isère</a:t>
                      </a:r>
                    </a:p>
                  </a:txBody>
                  <a:tcPr/>
                </a:tc>
                <a:tc>
                  <a:txBody>
                    <a:bodyPr/>
                    <a:lstStyle/>
                    <a:p>
                      <a:pPr algn="ctr"/>
                      <a:r>
                        <a:rPr lang="fr-FR" sz="1400" b="1" dirty="0"/>
                        <a:t>0,4</a:t>
                      </a:r>
                    </a:p>
                  </a:txBody>
                  <a:tcPr/>
                </a:tc>
                <a:tc>
                  <a:txBody>
                    <a:bodyPr/>
                    <a:lstStyle/>
                    <a:p>
                      <a:pPr algn="ctr"/>
                      <a:r>
                        <a:rPr lang="fr-FR" sz="1400" b="1" dirty="0"/>
                        <a:t>2</a:t>
                      </a:r>
                    </a:p>
                  </a:txBody>
                  <a:tcPr/>
                </a:tc>
                <a:tc>
                  <a:txBody>
                    <a:bodyPr/>
                    <a:lstStyle/>
                    <a:p>
                      <a:pPr algn="ctr"/>
                      <a:r>
                        <a:rPr lang="fr-FR" sz="1400" b="1" dirty="0"/>
                        <a:t>5</a:t>
                      </a:r>
                    </a:p>
                  </a:txBody>
                  <a:tcPr/>
                </a:tc>
                <a:extLst>
                  <a:ext uri="{0D108BD9-81ED-4DB2-BD59-A6C34878D82A}">
                    <a16:rowId xmlns:a16="http://schemas.microsoft.com/office/drawing/2014/main" val="2647432769"/>
                  </a:ext>
                </a:extLst>
              </a:tr>
              <a:tr h="547147">
                <a:tc>
                  <a:txBody>
                    <a:bodyPr/>
                    <a:lstStyle/>
                    <a:p>
                      <a:r>
                        <a:rPr lang="fr-FR" sz="1600" b="0" dirty="0"/>
                        <a:t>Temps moyen</a:t>
                      </a:r>
                      <a:r>
                        <a:rPr lang="fr-FR" sz="1600" b="0" baseline="0" dirty="0"/>
                        <a:t> de transport</a:t>
                      </a:r>
                      <a:endParaRPr lang="fr-FR" sz="1600" b="0" dirty="0"/>
                    </a:p>
                  </a:txBody>
                  <a:tcPr>
                    <a:solidFill>
                      <a:srgbClr val="FFC000"/>
                    </a:solidFill>
                  </a:tcPr>
                </a:tc>
                <a:tc>
                  <a:txBody>
                    <a:bodyPr/>
                    <a:lstStyle/>
                    <a:p>
                      <a:pPr algn="ctr"/>
                      <a:r>
                        <a:rPr lang="fr-FR" sz="1400" b="1" dirty="0"/>
                        <a:t>22’</a:t>
                      </a:r>
                    </a:p>
                  </a:txBody>
                  <a:tcPr>
                    <a:solidFill>
                      <a:srgbClr val="FFC000"/>
                    </a:solidFill>
                  </a:tcPr>
                </a:tc>
                <a:tc>
                  <a:txBody>
                    <a:bodyPr/>
                    <a:lstStyle/>
                    <a:p>
                      <a:pPr algn="ctr"/>
                      <a:r>
                        <a:rPr lang="fr-FR" sz="1400" b="1" dirty="0"/>
                        <a:t>22’</a:t>
                      </a:r>
                    </a:p>
                  </a:txBody>
                  <a:tcPr>
                    <a:solidFill>
                      <a:srgbClr val="FFC000"/>
                    </a:solidFill>
                  </a:tcPr>
                </a:tc>
                <a:tc>
                  <a:txBody>
                    <a:bodyPr/>
                    <a:lstStyle/>
                    <a:p>
                      <a:pPr algn="ctr"/>
                      <a:r>
                        <a:rPr lang="fr-FR" sz="1400" b="1" dirty="0"/>
                        <a:t>23’30</a:t>
                      </a:r>
                    </a:p>
                  </a:txBody>
                  <a:tcPr>
                    <a:solidFill>
                      <a:srgbClr val="FFC000"/>
                    </a:solidFill>
                  </a:tcPr>
                </a:tc>
                <a:extLst>
                  <a:ext uri="{0D108BD9-81ED-4DB2-BD59-A6C34878D82A}">
                    <a16:rowId xmlns:a16="http://schemas.microsoft.com/office/drawing/2014/main" val="10006"/>
                  </a:ext>
                </a:extLst>
              </a:tr>
            </a:tbl>
          </a:graphicData>
        </a:graphic>
      </p:graphicFrame>
      <p:cxnSp>
        <p:nvCxnSpPr>
          <p:cNvPr id="7" name="Connecteur droit 6">
            <a:extLst>
              <a:ext uri="{FF2B5EF4-FFF2-40B4-BE49-F238E27FC236}">
                <a16:creationId xmlns:a16="http://schemas.microsoft.com/office/drawing/2014/main" id="{94E6E015-325E-4DF2-AC89-905A9964DC6D}"/>
              </a:ext>
            </a:extLst>
          </p:cNvPr>
          <p:cNvCxnSpPr/>
          <p:nvPr/>
        </p:nvCxnSpPr>
        <p:spPr>
          <a:xfrm>
            <a:off x="1688841" y="1873380"/>
            <a:ext cx="1315616" cy="65314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5F51F10-3693-461B-941F-78B9F5EC59AD}"/>
              </a:ext>
            </a:extLst>
          </p:cNvPr>
          <p:cNvSpPr txBox="1"/>
          <p:nvPr/>
        </p:nvSpPr>
        <p:spPr>
          <a:xfrm>
            <a:off x="2121128" y="1861397"/>
            <a:ext cx="9069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Résident</a:t>
            </a:r>
          </a:p>
        </p:txBody>
      </p:sp>
      <p:sp>
        <p:nvSpPr>
          <p:cNvPr id="24" name="ZoneTexte 23">
            <a:extLst>
              <a:ext uri="{FF2B5EF4-FFF2-40B4-BE49-F238E27FC236}">
                <a16:creationId xmlns:a16="http://schemas.microsoft.com/office/drawing/2014/main" id="{9414109F-E96A-47D1-AC0E-BA43D33F0277}"/>
              </a:ext>
            </a:extLst>
          </p:cNvPr>
          <p:cNvSpPr txBox="1"/>
          <p:nvPr/>
        </p:nvSpPr>
        <p:spPr>
          <a:xfrm>
            <a:off x="1655878" y="2205054"/>
            <a:ext cx="8386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Emplois</a:t>
            </a:r>
          </a:p>
        </p:txBody>
      </p:sp>
      <p:sp>
        <p:nvSpPr>
          <p:cNvPr id="12"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pic>
        <p:nvPicPr>
          <p:cNvPr id="4" name="Image 3">
            <a:extLst>
              <a:ext uri="{FF2B5EF4-FFF2-40B4-BE49-F238E27FC236}">
                <a16:creationId xmlns:a16="http://schemas.microsoft.com/office/drawing/2014/main" id="{7223946C-04AB-45DE-806C-1CB18BA05E67}"/>
              </a:ext>
            </a:extLst>
          </p:cNvPr>
          <p:cNvPicPr>
            <a:picLocks noChangeAspect="1"/>
          </p:cNvPicPr>
          <p:nvPr/>
        </p:nvPicPr>
        <p:blipFill>
          <a:blip r:embed="rId2"/>
          <a:stretch>
            <a:fillRect/>
          </a:stretch>
        </p:blipFill>
        <p:spPr>
          <a:xfrm>
            <a:off x="1181358" y="4245406"/>
            <a:ext cx="491002" cy="491002"/>
          </a:xfrm>
          <a:prstGeom prst="rect">
            <a:avLst/>
          </a:prstGeom>
        </p:spPr>
      </p:pic>
      <p:sp>
        <p:nvSpPr>
          <p:cNvPr id="15" name="Titre 1">
            <a:extLst>
              <a:ext uri="{FF2B5EF4-FFF2-40B4-BE49-F238E27FC236}">
                <a16:creationId xmlns:a16="http://schemas.microsoft.com/office/drawing/2014/main" id="{96548903-8CA8-49E9-B2EE-FE38974C37A9}"/>
              </a:ext>
            </a:extLst>
          </p:cNvPr>
          <p:cNvSpPr txBox="1">
            <a:spLocks/>
          </p:cNvSpPr>
          <p:nvPr/>
        </p:nvSpPr>
        <p:spPr>
          <a:xfrm>
            <a:off x="180000" y="191983"/>
            <a:ext cx="9576000" cy="648000"/>
          </a:xfrm>
          <a:prstGeom prst="rect">
            <a:avLst/>
          </a:prstGeom>
        </p:spPr>
        <p:txBody>
          <a:bodyPr vert="horz" lIns="0" tIns="0" rIns="0" bIns="0" rtlCol="0" anchor="t" anchorCtr="0">
            <a:normAutofit/>
          </a:bodyPr>
          <a:lstStyle>
            <a:lvl1pPr algn="l" defTabSz="914400" rtl="0" eaLnBrk="1" latinLnBrk="0" hangingPunct="1">
              <a:lnSpc>
                <a:spcPts val="2800"/>
              </a:lnSpc>
              <a:spcBef>
                <a:spcPct val="0"/>
              </a:spcBef>
              <a:buNone/>
              <a:defRPr sz="2800" b="1" i="0" kern="1200" cap="none" baseline="0">
                <a:solidFill>
                  <a:schemeClr val="tx1">
                    <a:lumMod val="50000"/>
                    <a:lumOff val="50000"/>
                  </a:schemeClr>
                </a:solidFill>
                <a:latin typeface="+mj-lt"/>
                <a:ea typeface="+mj-ea"/>
                <a:cs typeface="+mj-cs"/>
              </a:defRPr>
            </a:lvl1pPr>
          </a:lstStyle>
          <a:p>
            <a:r>
              <a:rPr lang="fr-FR"/>
              <a:t>Les déplacements des actifs</a:t>
            </a:r>
            <a:endParaRPr lang="fr-FR" dirty="0"/>
          </a:p>
        </p:txBody>
      </p:sp>
      <p:pic>
        <p:nvPicPr>
          <p:cNvPr id="16" name="Image 15">
            <a:extLst>
              <a:ext uri="{FF2B5EF4-FFF2-40B4-BE49-F238E27FC236}">
                <a16:creationId xmlns:a16="http://schemas.microsoft.com/office/drawing/2014/main" id="{0DBED88B-31A7-4647-B1E2-17A45EED5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195" y="104487"/>
            <a:ext cx="1327484" cy="590454"/>
          </a:xfrm>
          <a:prstGeom prst="rect">
            <a:avLst/>
          </a:prstGeom>
        </p:spPr>
      </p:pic>
    </p:spTree>
    <p:extLst>
      <p:ext uri="{BB962C8B-B14F-4D97-AF65-F5344CB8AC3E}">
        <p14:creationId xmlns:p14="http://schemas.microsoft.com/office/powerpoint/2010/main" val="3480065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144688" y="1628800"/>
            <a:ext cx="63683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400" kern="1200" cap="all" baseline="0">
                <a:solidFill>
                  <a:srgbClr val="0070C0"/>
                </a:solidFill>
                <a:latin typeface="+mj-lt"/>
                <a:ea typeface="+mj-ea"/>
                <a:cs typeface="+mj-cs"/>
              </a:defRPr>
            </a:lvl1pPr>
          </a:lstStyle>
          <a:p>
            <a:endParaRPr lang="fr-FR" sz="1800" cap="none" dirty="0"/>
          </a:p>
        </p:txBody>
      </p:sp>
      <p:sp>
        <p:nvSpPr>
          <p:cNvPr id="8" name="Titre 3"/>
          <p:cNvSpPr txBox="1">
            <a:spLocks/>
          </p:cNvSpPr>
          <p:nvPr/>
        </p:nvSpPr>
        <p:spPr>
          <a:xfrm>
            <a:off x="2144688" y="2780928"/>
            <a:ext cx="5992082" cy="1296144"/>
          </a:xfrm>
          <a:prstGeom prst="rect">
            <a:avLst/>
          </a:prstGeom>
          <a:noFill/>
        </p:spPr>
        <p:txBody>
          <a:bodyPr vert="horz" lIns="0" tIns="0" rIns="0" bIns="0" rtlCol="0" anchor="t" anchorCtr="0">
            <a:noAutofit/>
          </a:bodyPr>
          <a:lstStyle>
            <a:lvl1pPr algn="l" defTabSz="914400" rtl="0" eaLnBrk="1" latinLnBrk="0" hangingPunct="1">
              <a:lnSpc>
                <a:spcPts val="2800"/>
              </a:lnSpc>
              <a:spcBef>
                <a:spcPct val="0"/>
              </a:spcBef>
              <a:buNone/>
              <a:defRPr sz="2800" b="1" i="0" kern="1200" cap="none" baseline="0">
                <a:solidFill>
                  <a:schemeClr val="tx2"/>
                </a:solidFill>
                <a:latin typeface="+mj-lt"/>
                <a:ea typeface="+mj-ea"/>
                <a:cs typeface="+mj-cs"/>
              </a:defRPr>
            </a:lvl1pPr>
          </a:lstStyle>
          <a:p>
            <a:pPr algn="ctr"/>
            <a:r>
              <a:rPr lang="fr-FR" b="0" dirty="0">
                <a:solidFill>
                  <a:schemeClr val="tx1">
                    <a:lumMod val="50000"/>
                    <a:lumOff val="50000"/>
                  </a:schemeClr>
                </a:solidFill>
              </a:rPr>
              <a:t>LA SATISFACTION ASSOCIEE AUX TRANSPORTS EN COMMUN</a:t>
            </a:r>
          </a:p>
        </p:txBody>
      </p:sp>
    </p:spTree>
    <p:extLst>
      <p:ext uri="{BB962C8B-B14F-4D97-AF65-F5344CB8AC3E}">
        <p14:creationId xmlns:p14="http://schemas.microsoft.com/office/powerpoint/2010/main" val="232760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DA795669-C094-42C2-88EE-558605DF67CD}"/>
              </a:ext>
            </a:extLst>
          </p:cNvPr>
          <p:cNvGrpSpPr/>
          <p:nvPr/>
        </p:nvGrpSpPr>
        <p:grpSpPr>
          <a:xfrm>
            <a:off x="5039475" y="1653374"/>
            <a:ext cx="4968445" cy="4254791"/>
            <a:chOff x="5010449" y="1640006"/>
            <a:chExt cx="4968445" cy="4254791"/>
          </a:xfrm>
        </p:grpSpPr>
        <p:grpSp>
          <p:nvGrpSpPr>
            <p:cNvPr id="15" name="Groupe 14">
              <a:extLst>
                <a:ext uri="{FF2B5EF4-FFF2-40B4-BE49-F238E27FC236}">
                  <a16:creationId xmlns:a16="http://schemas.microsoft.com/office/drawing/2014/main" id="{CFEBBF68-A08A-4ADE-80BB-473905F697B6}"/>
                </a:ext>
              </a:extLst>
            </p:cNvPr>
            <p:cNvGrpSpPr/>
            <p:nvPr/>
          </p:nvGrpSpPr>
          <p:grpSpPr>
            <a:xfrm>
              <a:off x="5010449" y="1640006"/>
              <a:ext cx="4968445" cy="4254791"/>
              <a:chOff x="4982140" y="1653827"/>
              <a:chExt cx="4968445" cy="4254791"/>
            </a:xfrm>
          </p:grpSpPr>
          <p:graphicFrame>
            <p:nvGraphicFramePr>
              <p:cNvPr id="42" name="Graphique 41">
                <a:extLst>
                  <a:ext uri="{FF2B5EF4-FFF2-40B4-BE49-F238E27FC236}">
                    <a16:creationId xmlns:a16="http://schemas.microsoft.com/office/drawing/2014/main" id="{04DD98A7-B77C-48F3-AAF7-AC0811649A8F}"/>
                  </a:ext>
                </a:extLst>
              </p:cNvPr>
              <p:cNvGraphicFramePr/>
              <p:nvPr>
                <p:extLst>
                  <p:ext uri="{D42A27DB-BD31-4B8C-83A1-F6EECF244321}">
                    <p14:modId xmlns:p14="http://schemas.microsoft.com/office/powerpoint/2010/main" val="415169738"/>
                  </p:ext>
                </p:extLst>
              </p:nvPr>
            </p:nvGraphicFramePr>
            <p:xfrm>
              <a:off x="4982140" y="2522196"/>
              <a:ext cx="4968445" cy="3386422"/>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e 13">
                <a:extLst>
                  <a:ext uri="{FF2B5EF4-FFF2-40B4-BE49-F238E27FC236}">
                    <a16:creationId xmlns:a16="http://schemas.microsoft.com/office/drawing/2014/main" id="{B4E8266C-0D30-4EF6-A52D-F25DDC8E2B28}"/>
                  </a:ext>
                </a:extLst>
              </p:cNvPr>
              <p:cNvGrpSpPr/>
              <p:nvPr/>
            </p:nvGrpSpPr>
            <p:grpSpPr>
              <a:xfrm>
                <a:off x="5270410" y="1653827"/>
                <a:ext cx="4300278" cy="3372115"/>
                <a:chOff x="5326898" y="1618231"/>
                <a:chExt cx="4300278" cy="3372115"/>
              </a:xfrm>
            </p:grpSpPr>
            <p:pic>
              <p:nvPicPr>
                <p:cNvPr id="47" name="Image 46">
                  <a:extLst>
                    <a:ext uri="{FF2B5EF4-FFF2-40B4-BE49-F238E27FC236}">
                      <a16:creationId xmlns:a16="http://schemas.microsoft.com/office/drawing/2014/main" id="{AE7E02FA-156F-457D-A747-3DDDED703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964" y="1618231"/>
                  <a:ext cx="572796" cy="715995"/>
                </a:xfrm>
                <a:prstGeom prst="rect">
                  <a:avLst/>
                </a:prstGeom>
              </p:spPr>
            </p:pic>
            <p:cxnSp>
              <p:nvCxnSpPr>
                <p:cNvPr id="5" name="Connecteur droit 4">
                  <a:extLst>
                    <a:ext uri="{FF2B5EF4-FFF2-40B4-BE49-F238E27FC236}">
                      <a16:creationId xmlns:a16="http://schemas.microsoft.com/office/drawing/2014/main" id="{7529616C-8FBE-4DEA-A88F-1FFB40676763}"/>
                    </a:ext>
                  </a:extLst>
                </p:cNvPr>
                <p:cNvCxnSpPr/>
                <p:nvPr/>
              </p:nvCxnSpPr>
              <p:spPr>
                <a:xfrm>
                  <a:off x="6548876" y="2522196"/>
                  <a:ext cx="0" cy="246815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arenthèse ouvrante 5">
                  <a:extLst>
                    <a:ext uri="{FF2B5EF4-FFF2-40B4-BE49-F238E27FC236}">
                      <a16:creationId xmlns:a16="http://schemas.microsoft.com/office/drawing/2014/main" id="{4F6E7448-FF25-4046-8838-A29A6D6D917D}"/>
                    </a:ext>
                  </a:extLst>
                </p:cNvPr>
                <p:cNvSpPr/>
                <p:nvPr/>
              </p:nvSpPr>
              <p:spPr>
                <a:xfrm>
                  <a:off x="5780336" y="4043796"/>
                  <a:ext cx="110043" cy="828248"/>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Parenthèse ouvrante 28">
                  <a:extLst>
                    <a:ext uri="{FF2B5EF4-FFF2-40B4-BE49-F238E27FC236}">
                      <a16:creationId xmlns:a16="http://schemas.microsoft.com/office/drawing/2014/main" id="{0DF55B20-9EC0-43FE-AF91-7ED7B72F37BA}"/>
                    </a:ext>
                  </a:extLst>
                </p:cNvPr>
                <p:cNvSpPr/>
                <p:nvPr/>
              </p:nvSpPr>
              <p:spPr>
                <a:xfrm>
                  <a:off x="6814887" y="3982337"/>
                  <a:ext cx="146403" cy="885637"/>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Parenthèse ouvrante 29">
                  <a:extLst>
                    <a:ext uri="{FF2B5EF4-FFF2-40B4-BE49-F238E27FC236}">
                      <a16:creationId xmlns:a16="http://schemas.microsoft.com/office/drawing/2014/main" id="{1D8F82EC-BD7E-4194-AA1A-2D1C9403D96E}"/>
                    </a:ext>
                  </a:extLst>
                </p:cNvPr>
                <p:cNvSpPr/>
                <p:nvPr/>
              </p:nvSpPr>
              <p:spPr>
                <a:xfrm>
                  <a:off x="7904755" y="3872946"/>
                  <a:ext cx="110043" cy="1051110"/>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Parenthèse ouvrante 30">
                  <a:extLst>
                    <a:ext uri="{FF2B5EF4-FFF2-40B4-BE49-F238E27FC236}">
                      <a16:creationId xmlns:a16="http://schemas.microsoft.com/office/drawing/2014/main" id="{D8408B0D-3ECD-46AE-ACE8-296E61C669D3}"/>
                    </a:ext>
                  </a:extLst>
                </p:cNvPr>
                <p:cNvSpPr/>
                <p:nvPr/>
              </p:nvSpPr>
              <p:spPr>
                <a:xfrm>
                  <a:off x="8992576" y="4034275"/>
                  <a:ext cx="110043" cy="828248"/>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ZoneTexte 31">
                  <a:extLst>
                    <a:ext uri="{FF2B5EF4-FFF2-40B4-BE49-F238E27FC236}">
                      <a16:creationId xmlns:a16="http://schemas.microsoft.com/office/drawing/2014/main" id="{3F27B2C7-5271-4608-8A0D-C3CA03C236D5}"/>
                    </a:ext>
                  </a:extLst>
                </p:cNvPr>
                <p:cNvSpPr txBox="1"/>
                <p:nvPr/>
              </p:nvSpPr>
              <p:spPr>
                <a:xfrm>
                  <a:off x="6376847" y="4327170"/>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47%</a:t>
                  </a:r>
                </a:p>
              </p:txBody>
            </p:sp>
            <p:sp>
              <p:nvSpPr>
                <p:cNvPr id="34" name="ZoneTexte 33">
                  <a:extLst>
                    <a:ext uri="{FF2B5EF4-FFF2-40B4-BE49-F238E27FC236}">
                      <a16:creationId xmlns:a16="http://schemas.microsoft.com/office/drawing/2014/main" id="{65AFBA15-CDB6-4ED6-BBE3-350CAFA981C3}"/>
                    </a:ext>
                  </a:extLst>
                </p:cNvPr>
                <p:cNvSpPr txBox="1"/>
                <p:nvPr/>
              </p:nvSpPr>
              <p:spPr>
                <a:xfrm>
                  <a:off x="8511314" y="4433989"/>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40%</a:t>
                  </a:r>
                </a:p>
              </p:txBody>
            </p:sp>
            <p:sp>
              <p:nvSpPr>
                <p:cNvPr id="45" name="ZoneTexte 44">
                  <a:extLst>
                    <a:ext uri="{FF2B5EF4-FFF2-40B4-BE49-F238E27FC236}">
                      <a16:creationId xmlns:a16="http://schemas.microsoft.com/office/drawing/2014/main" id="{65AFBA15-CDB6-4ED6-BBE3-350CAFA981C3}"/>
                    </a:ext>
                  </a:extLst>
                </p:cNvPr>
                <p:cNvSpPr txBox="1"/>
                <p:nvPr/>
              </p:nvSpPr>
              <p:spPr>
                <a:xfrm>
                  <a:off x="7487876" y="4271266"/>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49%</a:t>
                  </a:r>
                </a:p>
              </p:txBody>
            </p:sp>
            <p:cxnSp>
              <p:nvCxnSpPr>
                <p:cNvPr id="53" name="Connecteur droit 52">
                  <a:extLst>
                    <a:ext uri="{FF2B5EF4-FFF2-40B4-BE49-F238E27FC236}">
                      <a16:creationId xmlns:a16="http://schemas.microsoft.com/office/drawing/2014/main" id="{2E68566F-0EA0-4B41-81AE-504F19D090BD}"/>
                    </a:ext>
                  </a:extLst>
                </p:cNvPr>
                <p:cNvCxnSpPr>
                  <a:cxnSpLocks/>
                </p:cNvCxnSpPr>
                <p:nvPr/>
              </p:nvCxnSpPr>
              <p:spPr>
                <a:xfrm>
                  <a:off x="5591143" y="3918636"/>
                  <a:ext cx="4036033"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B7E207EA-8D0A-40BE-875D-46D5907FC2B7}"/>
                    </a:ext>
                  </a:extLst>
                </p:cNvPr>
                <p:cNvSpPr/>
                <p:nvPr/>
              </p:nvSpPr>
              <p:spPr>
                <a:xfrm>
                  <a:off x="5326898" y="4366513"/>
                  <a:ext cx="432733" cy="315522"/>
                </a:xfrm>
                <a:prstGeom prst="ellipse">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Ellipse 56">
                  <a:extLst>
                    <a:ext uri="{FF2B5EF4-FFF2-40B4-BE49-F238E27FC236}">
                      <a16:creationId xmlns:a16="http://schemas.microsoft.com/office/drawing/2014/main" id="{A4C3526C-F57B-4451-9F32-E65B4B42674D}"/>
                    </a:ext>
                  </a:extLst>
                </p:cNvPr>
                <p:cNvSpPr/>
                <p:nvPr/>
              </p:nvSpPr>
              <p:spPr>
                <a:xfrm>
                  <a:off x="8519278" y="4434077"/>
                  <a:ext cx="432733" cy="315522"/>
                </a:xfrm>
                <a:prstGeom prst="ellipse">
                  <a:avLst/>
                </a:prstGeom>
                <a:noFill/>
                <a:ln w="15875">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8" name="ZoneTexte 7">
              <a:extLst>
                <a:ext uri="{FF2B5EF4-FFF2-40B4-BE49-F238E27FC236}">
                  <a16:creationId xmlns:a16="http://schemas.microsoft.com/office/drawing/2014/main" id="{CE3869AE-39FF-418E-8627-9C683B5CF8DF}"/>
                </a:ext>
              </a:extLst>
            </p:cNvPr>
            <p:cNvSpPr txBox="1"/>
            <p:nvPr/>
          </p:nvSpPr>
          <p:spPr>
            <a:xfrm>
              <a:off x="5271267" y="4392160"/>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43%</a:t>
              </a:r>
            </a:p>
          </p:txBody>
        </p:sp>
      </p:grpSp>
      <p:sp>
        <p:nvSpPr>
          <p:cNvPr id="2" name="Titre 1"/>
          <p:cNvSpPr>
            <a:spLocks noGrp="1"/>
          </p:cNvSpPr>
          <p:nvPr>
            <p:ph type="title"/>
          </p:nvPr>
        </p:nvSpPr>
        <p:spPr>
          <a:xfrm>
            <a:off x="242143" y="103800"/>
            <a:ext cx="8845464" cy="648000"/>
          </a:xfrm>
        </p:spPr>
        <p:txBody>
          <a:bodyPr>
            <a:normAutofit/>
          </a:bodyPr>
          <a:lstStyle/>
          <a:p>
            <a:r>
              <a:rPr lang="fr-FR" dirty="0"/>
              <a:t>La SATISFACTION globale associée aux TC en Isère</a:t>
            </a:r>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8" name="Triangle isocèle 17"/>
          <p:cNvSpPr/>
          <p:nvPr/>
        </p:nvSpPr>
        <p:spPr>
          <a:xfrm rot="5400000">
            <a:off x="459929" y="6030982"/>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 Maires V1 sept 2019</a:t>
            </a:r>
          </a:p>
        </p:txBody>
      </p:sp>
      <p:sp>
        <p:nvSpPr>
          <p:cNvPr id="25" name="Text Box 9">
            <a:extLst>
              <a:ext uri="{FF2B5EF4-FFF2-40B4-BE49-F238E27FC236}">
                <a16:creationId xmlns:a16="http://schemas.microsoft.com/office/drawing/2014/main" id="{6D41E39B-FF66-40CC-81EA-D3F2C0DBE81E}"/>
              </a:ext>
            </a:extLst>
          </p:cNvPr>
          <p:cNvSpPr txBox="1">
            <a:spLocks noChangeArrowheads="1"/>
          </p:cNvSpPr>
          <p:nvPr/>
        </p:nvSpPr>
        <p:spPr bwMode="auto">
          <a:xfrm>
            <a:off x="963921" y="5858426"/>
            <a:ext cx="8858505" cy="73866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R="0" lvl="0" algn="just" defTabSz="914400" rtl="0" eaLnBrk="1" fontAlgn="auto" latinLnBrk="0" hangingPunct="1">
              <a:lnSpc>
                <a:spcPct val="100000"/>
              </a:lnSpc>
              <a:spcBef>
                <a:spcPts val="0"/>
              </a:spcBef>
              <a:spcAft>
                <a:spcPts val="0"/>
              </a:spcAft>
              <a:buClr>
                <a:srgbClr val="C25FB0"/>
              </a:buClr>
              <a:buSzPct val="115000"/>
              <a:tabLst/>
              <a:defRPr/>
            </a:pPr>
            <a:r>
              <a:rPr lang="fr-FR" sz="1400" kern="0" dirty="0">
                <a:solidFill>
                  <a:srgbClr val="000000"/>
                </a:solidFill>
                <a:latin typeface="Calibri"/>
                <a:sym typeface="Wingdings" panose="05000000000000000000" pitchFamily="2" charset="2"/>
              </a:rPr>
              <a:t> La satisfaction des maires est en deçà de l’appréciation des Isérois</a:t>
            </a:r>
          </a:p>
          <a:p>
            <a:pPr marR="0" lvl="0" algn="just" defTabSz="914400" rtl="0" eaLnBrk="1" fontAlgn="auto" latinLnBrk="0" hangingPunct="1">
              <a:lnSpc>
                <a:spcPct val="100000"/>
              </a:lnSpc>
              <a:spcBef>
                <a:spcPts val="0"/>
              </a:spcBef>
              <a:spcAft>
                <a:spcPts val="0"/>
              </a:spcAft>
              <a:buClr>
                <a:srgbClr val="C25FB0"/>
              </a:buClr>
              <a:buSzPct val="115000"/>
              <a:tabLst/>
              <a:defRPr/>
            </a:pPr>
            <a:r>
              <a:rPr lang="fr-FR" sz="1400" kern="0" dirty="0">
                <a:solidFill>
                  <a:srgbClr val="000000"/>
                </a:solidFill>
                <a:latin typeface="Calibri"/>
                <a:sym typeface="Wingdings" panose="05000000000000000000" pitchFamily="2" charset="2"/>
              </a:rPr>
              <a:t> Les Isérois de la zone 1 apprécient particulièrement l’offre TC</a:t>
            </a:r>
          </a:p>
          <a:p>
            <a:pPr marR="0" lvl="0" algn="just" defTabSz="914400" rtl="0" eaLnBrk="1" fontAlgn="auto" latinLnBrk="0" hangingPunct="1">
              <a:lnSpc>
                <a:spcPct val="100000"/>
              </a:lnSpc>
              <a:spcBef>
                <a:spcPts val="0"/>
              </a:spcBef>
              <a:spcAft>
                <a:spcPts val="0"/>
              </a:spcAft>
              <a:buClr>
                <a:srgbClr val="C25FB0"/>
              </a:buClr>
              <a:buSzPct val="115000"/>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sym typeface="Wingdings" panose="05000000000000000000" pitchFamily="2" charset="2"/>
              </a:rPr>
              <a:t> 84% des usagers des TC sont satisfaits vs 51% des non usagers (dont certains déclarent n’avoir jamais utilisé les TC)</a:t>
            </a:r>
            <a:r>
              <a:rPr kumimoji="0" lang="fr-FR" sz="1400" b="0" i="0" u="none" strike="noStrike" kern="0" cap="none" spc="0" normalizeH="0" baseline="0" noProof="0" dirty="0">
                <a:ln>
                  <a:noFill/>
                </a:ln>
                <a:solidFill>
                  <a:srgbClr val="000000"/>
                </a:solidFill>
                <a:effectLst/>
                <a:uLnTx/>
                <a:uFillTx/>
                <a:latin typeface="Calibri"/>
                <a:ea typeface="+mn-ea"/>
                <a:cs typeface="+mn-cs"/>
              </a:rPr>
              <a:t>.</a:t>
            </a:r>
          </a:p>
        </p:txBody>
      </p:sp>
      <p:sp>
        <p:nvSpPr>
          <p:cNvPr id="43" name="Text Box 2">
            <a:extLst>
              <a:ext uri="{FF2B5EF4-FFF2-40B4-BE49-F238E27FC236}">
                <a16:creationId xmlns:a16="http://schemas.microsoft.com/office/drawing/2014/main" id="{C175A24B-7F3F-4E94-B89C-8CF25F5737F8}"/>
              </a:ext>
            </a:extLst>
          </p:cNvPr>
          <p:cNvSpPr txBox="1">
            <a:spLocks noChangeArrowheads="1"/>
          </p:cNvSpPr>
          <p:nvPr/>
        </p:nvSpPr>
        <p:spPr bwMode="auto">
          <a:xfrm>
            <a:off x="523661" y="947367"/>
            <a:ext cx="7988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rgbClr val="000000"/>
                </a:solidFill>
                <a:effectLst/>
                <a:uLnTx/>
                <a:uFillTx/>
                <a:latin typeface="Calibri"/>
                <a:ea typeface="+mn-ea"/>
                <a:cs typeface="+mn-cs"/>
              </a:rPr>
              <a:t>Tout d'abord êtes-vous </a:t>
            </a:r>
            <a:r>
              <a:rPr kumimoji="0" lang="fr-FR" sz="1200" b="1" i="1" u="none" strike="noStrike" kern="1200" cap="none" spc="0" normalizeH="0" baseline="0" noProof="0" dirty="0">
                <a:ln>
                  <a:noFill/>
                </a:ln>
                <a:solidFill>
                  <a:srgbClr val="000000"/>
                </a:solidFill>
                <a:effectLst/>
                <a:uLnTx/>
                <a:uFillTx/>
                <a:latin typeface="Calibri"/>
                <a:ea typeface="+mn-ea"/>
                <a:cs typeface="+mn-cs"/>
              </a:rPr>
              <a:t>satisfait de l'offre actuelle de transports en commun </a:t>
            </a:r>
            <a:r>
              <a:rPr kumimoji="0" lang="fr-FR" sz="1200" b="0" i="1" u="none" strike="noStrike" kern="1200" cap="none" spc="0" normalizeH="0" baseline="0" noProof="0" dirty="0">
                <a:ln>
                  <a:noFill/>
                </a:ln>
                <a:solidFill>
                  <a:srgbClr val="000000"/>
                </a:solidFill>
                <a:effectLst/>
                <a:uLnTx/>
                <a:uFillTx/>
                <a:latin typeface="Calibri"/>
                <a:ea typeface="+mn-ea"/>
                <a:cs typeface="+mn-cs"/>
              </a:rPr>
              <a:t>dans votre zone d’habitation ?                                                                          </a:t>
            </a:r>
            <a:endParaRPr kumimoji="0" lang="fr-FR" sz="12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12" name="Groupe 11">
            <a:extLst>
              <a:ext uri="{FF2B5EF4-FFF2-40B4-BE49-F238E27FC236}">
                <a16:creationId xmlns:a16="http://schemas.microsoft.com/office/drawing/2014/main" id="{861D4FF7-BE95-4A03-ADA4-8DF7AB944611}"/>
              </a:ext>
            </a:extLst>
          </p:cNvPr>
          <p:cNvGrpSpPr/>
          <p:nvPr/>
        </p:nvGrpSpPr>
        <p:grpSpPr>
          <a:xfrm>
            <a:off x="224347" y="1781828"/>
            <a:ext cx="4968445" cy="4133025"/>
            <a:chOff x="191877" y="1603834"/>
            <a:chExt cx="4968445" cy="4133025"/>
          </a:xfrm>
        </p:grpSpPr>
        <p:pic>
          <p:nvPicPr>
            <p:cNvPr id="44" name="Image 43">
              <a:extLst>
                <a:ext uri="{FF2B5EF4-FFF2-40B4-BE49-F238E27FC236}">
                  <a16:creationId xmlns:a16="http://schemas.microsoft.com/office/drawing/2014/main" id="{9F43BB5C-2E02-4796-8D20-9C1C00C7B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723" y="1603834"/>
              <a:ext cx="860323" cy="781460"/>
            </a:xfrm>
            <a:prstGeom prst="rect">
              <a:avLst/>
            </a:prstGeom>
          </p:spPr>
        </p:pic>
        <p:grpSp>
          <p:nvGrpSpPr>
            <p:cNvPr id="10" name="Groupe 9">
              <a:extLst>
                <a:ext uri="{FF2B5EF4-FFF2-40B4-BE49-F238E27FC236}">
                  <a16:creationId xmlns:a16="http://schemas.microsoft.com/office/drawing/2014/main" id="{5FD97732-02B6-47E0-ADD3-3B4407C860EA}"/>
                </a:ext>
              </a:extLst>
            </p:cNvPr>
            <p:cNvGrpSpPr/>
            <p:nvPr/>
          </p:nvGrpSpPr>
          <p:grpSpPr>
            <a:xfrm>
              <a:off x="191877" y="2350437"/>
              <a:ext cx="4968445" cy="3386422"/>
              <a:chOff x="152437" y="2338315"/>
              <a:chExt cx="4968445" cy="3386422"/>
            </a:xfrm>
          </p:grpSpPr>
          <p:graphicFrame>
            <p:nvGraphicFramePr>
              <p:cNvPr id="26" name="Graphique 25">
                <a:extLst>
                  <a:ext uri="{FF2B5EF4-FFF2-40B4-BE49-F238E27FC236}">
                    <a16:creationId xmlns:a16="http://schemas.microsoft.com/office/drawing/2014/main" id="{04DD98A7-B77C-48F3-AAF7-AC0811649A8F}"/>
                  </a:ext>
                </a:extLst>
              </p:cNvPr>
              <p:cNvGraphicFramePr/>
              <p:nvPr>
                <p:extLst>
                  <p:ext uri="{D42A27DB-BD31-4B8C-83A1-F6EECF244321}">
                    <p14:modId xmlns:p14="http://schemas.microsoft.com/office/powerpoint/2010/main" val="493303796"/>
                  </p:ext>
                </p:extLst>
              </p:nvPr>
            </p:nvGraphicFramePr>
            <p:xfrm>
              <a:off x="152437" y="2338315"/>
              <a:ext cx="4968445" cy="3386422"/>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Connecteur droit 26">
                <a:extLst>
                  <a:ext uri="{FF2B5EF4-FFF2-40B4-BE49-F238E27FC236}">
                    <a16:creationId xmlns:a16="http://schemas.microsoft.com/office/drawing/2014/main" id="{7529616C-8FBE-4DEA-A88F-1FFB40676763}"/>
                  </a:ext>
                </a:extLst>
              </p:cNvPr>
              <p:cNvCxnSpPr/>
              <p:nvPr/>
            </p:nvCxnSpPr>
            <p:spPr>
              <a:xfrm>
                <a:off x="1677038" y="2367223"/>
                <a:ext cx="0" cy="246815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Parenthèse ouvrante 27">
                <a:extLst>
                  <a:ext uri="{FF2B5EF4-FFF2-40B4-BE49-F238E27FC236}">
                    <a16:creationId xmlns:a16="http://schemas.microsoft.com/office/drawing/2014/main" id="{4F6E7448-FF25-4046-8838-A29A6D6D917D}"/>
                  </a:ext>
                </a:extLst>
              </p:cNvPr>
              <p:cNvSpPr/>
              <p:nvPr/>
            </p:nvSpPr>
            <p:spPr>
              <a:xfrm>
                <a:off x="880666" y="3330309"/>
                <a:ext cx="82929" cy="1417373"/>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Parenthèse ouvrante 32">
                <a:extLst>
                  <a:ext uri="{FF2B5EF4-FFF2-40B4-BE49-F238E27FC236}">
                    <a16:creationId xmlns:a16="http://schemas.microsoft.com/office/drawing/2014/main" id="{0DF55B20-9EC0-43FE-AF91-7ED7B72F37BA}"/>
                  </a:ext>
                </a:extLst>
              </p:cNvPr>
              <p:cNvSpPr/>
              <p:nvPr/>
            </p:nvSpPr>
            <p:spPr>
              <a:xfrm>
                <a:off x="1977589" y="3054930"/>
                <a:ext cx="67477" cy="1732504"/>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Parenthèse ouvrante 34">
                <a:extLst>
                  <a:ext uri="{FF2B5EF4-FFF2-40B4-BE49-F238E27FC236}">
                    <a16:creationId xmlns:a16="http://schemas.microsoft.com/office/drawing/2014/main" id="{1D8F82EC-BD7E-4194-AA1A-2D1C9403D96E}"/>
                  </a:ext>
                </a:extLst>
              </p:cNvPr>
              <p:cNvSpPr/>
              <p:nvPr/>
            </p:nvSpPr>
            <p:spPr>
              <a:xfrm>
                <a:off x="3063942" y="3382877"/>
                <a:ext cx="45719" cy="1385069"/>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Parenthèse ouvrante 35">
                <a:extLst>
                  <a:ext uri="{FF2B5EF4-FFF2-40B4-BE49-F238E27FC236}">
                    <a16:creationId xmlns:a16="http://schemas.microsoft.com/office/drawing/2014/main" id="{D8408B0D-3ECD-46AE-ACE8-296E61C669D3}"/>
                  </a:ext>
                </a:extLst>
              </p:cNvPr>
              <p:cNvSpPr/>
              <p:nvPr/>
            </p:nvSpPr>
            <p:spPr>
              <a:xfrm>
                <a:off x="4141062" y="3348007"/>
                <a:ext cx="62653" cy="1469922"/>
              </a:xfrm>
              <a:prstGeom prst="leftBracket">
                <a:avLst/>
              </a:prstGeom>
              <a:ln w="15875">
                <a:solidFill>
                  <a:srgbClr val="8AD2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ZoneTexte 36">
                <a:extLst>
                  <a:ext uri="{FF2B5EF4-FFF2-40B4-BE49-F238E27FC236}">
                    <a16:creationId xmlns:a16="http://schemas.microsoft.com/office/drawing/2014/main" id="{CE3869AE-39FF-418E-8627-9C683B5CF8DF}"/>
                  </a:ext>
                </a:extLst>
              </p:cNvPr>
              <p:cNvSpPr txBox="1"/>
              <p:nvPr/>
            </p:nvSpPr>
            <p:spPr>
              <a:xfrm>
                <a:off x="448253" y="4057296"/>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64%</a:t>
                </a:r>
              </a:p>
            </p:txBody>
          </p:sp>
          <p:sp>
            <p:nvSpPr>
              <p:cNvPr id="38" name="ZoneTexte 37">
                <a:extLst>
                  <a:ext uri="{FF2B5EF4-FFF2-40B4-BE49-F238E27FC236}">
                    <a16:creationId xmlns:a16="http://schemas.microsoft.com/office/drawing/2014/main" id="{3F27B2C7-5271-4608-8A0D-C3CA03C236D5}"/>
                  </a:ext>
                </a:extLst>
              </p:cNvPr>
              <p:cNvSpPr txBox="1"/>
              <p:nvPr/>
            </p:nvSpPr>
            <p:spPr>
              <a:xfrm>
                <a:off x="1678190" y="4025168"/>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76%</a:t>
                </a:r>
              </a:p>
            </p:txBody>
          </p:sp>
          <p:sp>
            <p:nvSpPr>
              <p:cNvPr id="39" name="ZoneTexte 38">
                <a:extLst>
                  <a:ext uri="{FF2B5EF4-FFF2-40B4-BE49-F238E27FC236}">
                    <a16:creationId xmlns:a16="http://schemas.microsoft.com/office/drawing/2014/main" id="{3B1C6D7D-2CB2-4E92-927F-D7037EDD1C6E}"/>
                  </a:ext>
                </a:extLst>
              </p:cNvPr>
              <p:cNvSpPr txBox="1"/>
              <p:nvPr/>
            </p:nvSpPr>
            <p:spPr>
              <a:xfrm>
                <a:off x="2641286" y="4182051"/>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56%</a:t>
                </a:r>
              </a:p>
            </p:txBody>
          </p:sp>
          <p:sp>
            <p:nvSpPr>
              <p:cNvPr id="41" name="ZoneTexte 40">
                <a:extLst>
                  <a:ext uri="{FF2B5EF4-FFF2-40B4-BE49-F238E27FC236}">
                    <a16:creationId xmlns:a16="http://schemas.microsoft.com/office/drawing/2014/main" id="{65AFBA15-CDB6-4ED6-BBE3-350CAFA981C3}"/>
                  </a:ext>
                </a:extLst>
              </p:cNvPr>
              <p:cNvSpPr txBox="1"/>
              <p:nvPr/>
            </p:nvSpPr>
            <p:spPr>
              <a:xfrm>
                <a:off x="3792346" y="4142211"/>
                <a:ext cx="7535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50"/>
                    </a:solidFill>
                    <a:effectLst/>
                    <a:uLnTx/>
                    <a:uFillTx/>
                    <a:latin typeface="Calibri"/>
                    <a:ea typeface="+mn-ea"/>
                    <a:cs typeface="+mn-cs"/>
                  </a:rPr>
                  <a:t>60%</a:t>
                </a:r>
              </a:p>
            </p:txBody>
          </p:sp>
          <p:cxnSp>
            <p:nvCxnSpPr>
              <p:cNvPr id="46" name="Connecteur droit 45">
                <a:extLst>
                  <a:ext uri="{FF2B5EF4-FFF2-40B4-BE49-F238E27FC236}">
                    <a16:creationId xmlns:a16="http://schemas.microsoft.com/office/drawing/2014/main" id="{2E68566F-0EA0-4B41-81AE-504F19D090BD}"/>
                  </a:ext>
                </a:extLst>
              </p:cNvPr>
              <p:cNvCxnSpPr>
                <a:cxnSpLocks/>
              </p:cNvCxnSpPr>
              <p:nvPr/>
            </p:nvCxnSpPr>
            <p:spPr>
              <a:xfrm>
                <a:off x="916408" y="3407092"/>
                <a:ext cx="3932318"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1678190" y="4017423"/>
                <a:ext cx="432733" cy="315522"/>
              </a:xfrm>
              <a:prstGeom prst="ellipse">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Ellipse 50"/>
              <p:cNvSpPr/>
              <p:nvPr/>
            </p:nvSpPr>
            <p:spPr>
              <a:xfrm>
                <a:off x="2668738" y="4172766"/>
                <a:ext cx="432733" cy="315522"/>
              </a:xfrm>
              <a:prstGeom prst="ellipse">
                <a:avLst/>
              </a:prstGeom>
              <a:noFill/>
              <a:ln w="15875">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Ellipse 53">
                <a:extLst>
                  <a:ext uri="{FF2B5EF4-FFF2-40B4-BE49-F238E27FC236}">
                    <a16:creationId xmlns:a16="http://schemas.microsoft.com/office/drawing/2014/main" id="{3494765A-F9AC-458B-BB0F-161FD6009DF2}"/>
                  </a:ext>
                </a:extLst>
              </p:cNvPr>
              <p:cNvSpPr/>
              <p:nvPr/>
            </p:nvSpPr>
            <p:spPr>
              <a:xfrm>
                <a:off x="483675" y="4049557"/>
                <a:ext cx="432733" cy="315522"/>
              </a:xfrm>
              <a:prstGeom prst="ellipse">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Ellipse 54">
                <a:extLst>
                  <a:ext uri="{FF2B5EF4-FFF2-40B4-BE49-F238E27FC236}">
                    <a16:creationId xmlns:a16="http://schemas.microsoft.com/office/drawing/2014/main" id="{1FB75A65-A93D-4B1F-8D0F-5057E4192DDE}"/>
                  </a:ext>
                </a:extLst>
              </p:cNvPr>
              <p:cNvSpPr/>
              <p:nvPr/>
            </p:nvSpPr>
            <p:spPr>
              <a:xfrm>
                <a:off x="3834735" y="4136974"/>
                <a:ext cx="432733" cy="315522"/>
              </a:xfrm>
              <a:prstGeom prst="ellipse">
                <a:avLst/>
              </a:prstGeom>
              <a:noFill/>
              <a:ln w="15875">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9" name="Connecteur droit 8">
            <a:extLst>
              <a:ext uri="{FF2B5EF4-FFF2-40B4-BE49-F238E27FC236}">
                <a16:creationId xmlns:a16="http://schemas.microsoft.com/office/drawing/2014/main" id="{22B2353D-4628-412F-B91F-DF88FA6E0C2E}"/>
              </a:ext>
            </a:extLst>
          </p:cNvPr>
          <p:cNvCxnSpPr/>
          <p:nvPr/>
        </p:nvCxnSpPr>
        <p:spPr>
          <a:xfrm>
            <a:off x="5179527" y="1653827"/>
            <a:ext cx="0" cy="3305717"/>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967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L’IMAGE associée aux TC en Isère </a:t>
            </a:r>
            <a:r>
              <a:rPr lang="fr-FR" sz="1400" b="0" dirty="0"/>
              <a:t>(base répondants)</a:t>
            </a:r>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7" name="ZoneTexte 6"/>
          <p:cNvSpPr txBox="1"/>
          <p:nvPr/>
        </p:nvSpPr>
        <p:spPr>
          <a:xfrm>
            <a:off x="7720093" y="1311307"/>
            <a:ext cx="632880" cy="241980"/>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alibri"/>
                <a:ea typeface="+mn-ea"/>
                <a:cs typeface="+mn-cs"/>
              </a:rPr>
              <a:t>ST Oui</a:t>
            </a:r>
          </a:p>
        </p:txBody>
      </p:sp>
      <p:graphicFrame>
        <p:nvGraphicFramePr>
          <p:cNvPr id="12" name="Graphique 11"/>
          <p:cNvGraphicFramePr/>
          <p:nvPr>
            <p:extLst>
              <p:ext uri="{D42A27DB-BD31-4B8C-83A1-F6EECF244321}">
                <p14:modId xmlns:p14="http://schemas.microsoft.com/office/powerpoint/2010/main" val="570721684"/>
              </p:ext>
            </p:extLst>
          </p:nvPr>
        </p:nvGraphicFramePr>
        <p:xfrm>
          <a:off x="338666" y="1553287"/>
          <a:ext cx="7332133" cy="452643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9"/>
          <p:cNvSpPr txBox="1">
            <a:spLocks noChangeArrowheads="1"/>
          </p:cNvSpPr>
          <p:nvPr/>
        </p:nvSpPr>
        <p:spPr bwMode="auto">
          <a:xfrm>
            <a:off x="916892" y="6093449"/>
            <a:ext cx="8839108" cy="73866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R="0" lvl="0" algn="just" defTabSz="914400" rtl="0" eaLnBrk="1" fontAlgn="auto" latinLnBrk="0" hangingPunct="1">
              <a:lnSpc>
                <a:spcPct val="100000"/>
              </a:lnSpc>
              <a:spcBef>
                <a:spcPts val="0"/>
              </a:spcBef>
              <a:spcAft>
                <a:spcPts val="0"/>
              </a:spcAft>
              <a:buClr>
                <a:srgbClr val="C25FB0"/>
              </a:buClr>
              <a:buSzPct val="115000"/>
              <a:tabLst/>
              <a:defRPr/>
            </a:pPr>
            <a:r>
              <a:rPr lang="fr-FR" sz="1400" kern="0" dirty="0">
                <a:solidFill>
                  <a:srgbClr val="000000"/>
                </a:solidFill>
                <a:latin typeface="Calibri"/>
                <a:sym typeface="Wingdings" panose="05000000000000000000" pitchFamily="2" charset="2"/>
              </a:rPr>
              <a:t> </a:t>
            </a:r>
            <a:r>
              <a:rPr kumimoji="0" lang="fr-FR" sz="1400" b="0" i="0" u="none" strike="noStrike" kern="0" cap="none" spc="0" normalizeH="0" baseline="0" noProof="0" dirty="0">
                <a:ln>
                  <a:noFill/>
                </a:ln>
                <a:solidFill>
                  <a:srgbClr val="000000"/>
                </a:solidFill>
                <a:effectLst/>
                <a:uLnTx/>
                <a:uFillTx/>
                <a:latin typeface="Calibri"/>
                <a:ea typeface="+mn-ea"/>
                <a:cs typeface="+mn-cs"/>
              </a:rPr>
              <a:t>Les TC bénéficient d’une </a:t>
            </a:r>
            <a:r>
              <a:rPr kumimoji="0" lang="fr-FR" sz="1400" b="1" i="0" u="none" strike="noStrike" kern="0" cap="none" spc="0" normalizeH="0" baseline="0" noProof="0" dirty="0">
                <a:ln>
                  <a:noFill/>
                </a:ln>
                <a:solidFill>
                  <a:srgbClr val="000000"/>
                </a:solidFill>
                <a:effectLst/>
                <a:uLnTx/>
                <a:uFillTx/>
                <a:latin typeface="Calibri"/>
                <a:ea typeface="+mn-ea"/>
                <a:cs typeface="+mn-cs"/>
              </a:rPr>
              <a:t>bonne image </a:t>
            </a:r>
            <a:r>
              <a:rPr kumimoji="0" lang="fr-FR" sz="1400" b="0" i="0" u="none" strike="noStrike" kern="0" cap="none" spc="0" normalizeH="0" baseline="0" noProof="0" dirty="0">
                <a:ln>
                  <a:noFill/>
                </a:ln>
                <a:solidFill>
                  <a:srgbClr val="000000"/>
                </a:solidFill>
                <a:effectLst/>
                <a:uLnTx/>
                <a:uFillTx/>
                <a:latin typeface="Calibri"/>
                <a:ea typeface="+mn-ea"/>
                <a:cs typeface="+mn-cs"/>
              </a:rPr>
              <a:t>mais les d’appréciations sont ‘plutôt’ positives que ‘tout à fait’ positives. </a:t>
            </a:r>
          </a:p>
          <a:p>
            <a:pPr marR="0" lvl="0" algn="just" defTabSz="914400" rtl="0" eaLnBrk="1" fontAlgn="auto" latinLnBrk="0" hangingPunct="1">
              <a:lnSpc>
                <a:spcPct val="100000"/>
              </a:lnSpc>
              <a:spcBef>
                <a:spcPts val="0"/>
              </a:spcBef>
              <a:spcAft>
                <a:spcPts val="0"/>
              </a:spcAft>
              <a:buClr>
                <a:srgbClr val="C25FB0"/>
              </a:buClr>
              <a:buSzPct val="115000"/>
              <a:tabLst/>
              <a:defRPr/>
            </a:pPr>
            <a:r>
              <a:rPr kumimoji="0" lang="fr-FR" sz="1400" b="0" i="0" u="none" strike="noStrike" kern="0" cap="none" spc="0" normalizeH="0" baseline="0" noProof="0" dirty="0">
                <a:ln>
                  <a:noFill/>
                </a:ln>
                <a:solidFill>
                  <a:srgbClr val="000000"/>
                </a:solidFill>
                <a:effectLst/>
                <a:uLnTx/>
                <a:uFillTx/>
                <a:latin typeface="Calibri"/>
                <a:ea typeface="+mn-ea"/>
                <a:cs typeface="+mn-cs"/>
                <a:sym typeface="Wingdings" panose="05000000000000000000" pitchFamily="2" charset="2"/>
              </a:rPr>
              <a:t> </a:t>
            </a:r>
            <a:r>
              <a:rPr kumimoji="0" lang="fr-FR" sz="1400" b="0" i="0" u="none" strike="noStrike" kern="0" cap="none" spc="0" normalizeH="0" baseline="0" noProof="0" dirty="0">
                <a:ln>
                  <a:noFill/>
                </a:ln>
                <a:solidFill>
                  <a:srgbClr val="000000"/>
                </a:solidFill>
                <a:effectLst/>
                <a:uLnTx/>
                <a:uFillTx/>
                <a:latin typeface="Calibri"/>
                <a:ea typeface="+mn-ea"/>
                <a:cs typeface="+mn-cs"/>
              </a:rPr>
              <a:t>L’information est le domaine qui remporte le plus d’adhésion positive. On notera que la notion de gain de temps partage très fortement les opinions  </a:t>
            </a:r>
          </a:p>
        </p:txBody>
      </p:sp>
      <p:sp>
        <p:nvSpPr>
          <p:cNvPr id="18" name="Triangle isocèle 17"/>
          <p:cNvSpPr/>
          <p:nvPr/>
        </p:nvSpPr>
        <p:spPr>
          <a:xfrm rot="5400000">
            <a:off x="458057" y="6265262"/>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453711" y="831806"/>
            <a:ext cx="89985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D´autres résidents de l´Isère nous ont donné leur opinion concernant les transports en commun en Isère. Vous concernant, au regard de vos besoins de déplacements, diriez-vous que les transports en commun dans votre zone d´habitation (bus/car, train, tram) sont…                                     </a:t>
            </a:r>
            <a:r>
              <a:rPr lang="fr-FR" dirty="0">
                <a:solidFill>
                  <a:schemeClr val="tx1"/>
                </a:solidFill>
                <a:latin typeface="Calibri"/>
              </a:rPr>
              <a:t>(base +/- 800p hors non réponse)</a:t>
            </a:r>
          </a:p>
        </p:txBody>
      </p:sp>
      <p:sp>
        <p:nvSpPr>
          <p:cNvPr id="20" name="ZoneTexte 19"/>
          <p:cNvSpPr txBox="1"/>
          <p:nvPr/>
        </p:nvSpPr>
        <p:spPr>
          <a:xfrm>
            <a:off x="7793532" y="3239054"/>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67%</a:t>
            </a:r>
          </a:p>
        </p:txBody>
      </p:sp>
      <p:sp>
        <p:nvSpPr>
          <p:cNvPr id="21" name="ZoneTexte 20"/>
          <p:cNvSpPr txBox="1"/>
          <p:nvPr/>
        </p:nvSpPr>
        <p:spPr>
          <a:xfrm>
            <a:off x="7750764" y="5390708"/>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53%</a:t>
            </a:r>
          </a:p>
        </p:txBody>
      </p:sp>
      <p:sp>
        <p:nvSpPr>
          <p:cNvPr id="24" name="ZoneTexte 23"/>
          <p:cNvSpPr txBox="1"/>
          <p:nvPr/>
        </p:nvSpPr>
        <p:spPr>
          <a:xfrm>
            <a:off x="7758072" y="4886551"/>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60%</a:t>
            </a:r>
          </a:p>
        </p:txBody>
      </p:sp>
      <p:sp>
        <p:nvSpPr>
          <p:cNvPr id="25" name="ZoneTexte 24"/>
          <p:cNvSpPr txBox="1"/>
          <p:nvPr/>
        </p:nvSpPr>
        <p:spPr>
          <a:xfrm>
            <a:off x="7767593" y="3788364"/>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63%</a:t>
            </a:r>
          </a:p>
        </p:txBody>
      </p:sp>
      <p:sp>
        <p:nvSpPr>
          <p:cNvPr id="26" name="ZoneTexte 25"/>
          <p:cNvSpPr txBox="1"/>
          <p:nvPr/>
        </p:nvSpPr>
        <p:spPr>
          <a:xfrm>
            <a:off x="7778203" y="2123051"/>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72%</a:t>
            </a:r>
          </a:p>
        </p:txBody>
      </p:sp>
      <p:sp>
        <p:nvSpPr>
          <p:cNvPr id="27" name="ZoneTexte 26"/>
          <p:cNvSpPr txBox="1"/>
          <p:nvPr/>
        </p:nvSpPr>
        <p:spPr>
          <a:xfrm>
            <a:off x="7770275" y="4324607"/>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60%</a:t>
            </a:r>
          </a:p>
        </p:txBody>
      </p:sp>
      <p:sp>
        <p:nvSpPr>
          <p:cNvPr id="22" name="ZoneTexte 21">
            <a:extLst>
              <a:ext uri="{FF2B5EF4-FFF2-40B4-BE49-F238E27FC236}">
                <a16:creationId xmlns:a16="http://schemas.microsoft.com/office/drawing/2014/main" id="{4F8BDBD4-103F-4FE0-AFD3-4C4A291D3F8C}"/>
              </a:ext>
            </a:extLst>
          </p:cNvPr>
          <p:cNvSpPr txBox="1"/>
          <p:nvPr/>
        </p:nvSpPr>
        <p:spPr>
          <a:xfrm>
            <a:off x="7793532" y="2679167"/>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67%</a:t>
            </a:r>
          </a:p>
        </p:txBody>
      </p:sp>
      <p:graphicFrame>
        <p:nvGraphicFramePr>
          <p:cNvPr id="28" name="Graphique 27">
            <a:extLst>
              <a:ext uri="{FF2B5EF4-FFF2-40B4-BE49-F238E27FC236}">
                <a16:creationId xmlns:a16="http://schemas.microsoft.com/office/drawing/2014/main" id="{01AE5CB5-88FA-41FE-B545-F39BB68A667E}"/>
              </a:ext>
            </a:extLst>
          </p:cNvPr>
          <p:cNvGraphicFramePr/>
          <p:nvPr>
            <p:extLst>
              <p:ext uri="{D42A27DB-BD31-4B8C-83A1-F6EECF244321}">
                <p14:modId xmlns:p14="http://schemas.microsoft.com/office/powerpoint/2010/main" val="1133154617"/>
              </p:ext>
            </p:extLst>
          </p:nvPr>
        </p:nvGraphicFramePr>
        <p:xfrm>
          <a:off x="338665" y="1409952"/>
          <a:ext cx="7332133" cy="64007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necteur droit 3">
            <a:extLst>
              <a:ext uri="{FF2B5EF4-FFF2-40B4-BE49-F238E27FC236}">
                <a16:creationId xmlns:a16="http://schemas.microsoft.com/office/drawing/2014/main" id="{66C67109-E6AD-4BDB-B8C9-6500F0A45C2E}"/>
              </a:ext>
            </a:extLst>
          </p:cNvPr>
          <p:cNvCxnSpPr>
            <a:cxnSpLocks/>
          </p:cNvCxnSpPr>
          <p:nvPr/>
        </p:nvCxnSpPr>
        <p:spPr>
          <a:xfrm>
            <a:off x="1858534" y="1982293"/>
            <a:ext cx="7308155"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838A97E7-3D27-4758-9448-5BFD3937224B}"/>
              </a:ext>
            </a:extLst>
          </p:cNvPr>
          <p:cNvSpPr/>
          <p:nvPr/>
        </p:nvSpPr>
        <p:spPr>
          <a:xfrm>
            <a:off x="6967006" y="2669764"/>
            <a:ext cx="419877" cy="261257"/>
          </a:xfrm>
          <a:prstGeom prst="ellipse">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ZoneTexte 38">
            <a:extLst>
              <a:ext uri="{FF2B5EF4-FFF2-40B4-BE49-F238E27FC236}">
                <a16:creationId xmlns:a16="http://schemas.microsoft.com/office/drawing/2014/main" id="{F39252FA-7620-4B61-A67E-281D2AEF4E57}"/>
              </a:ext>
            </a:extLst>
          </p:cNvPr>
          <p:cNvSpPr txBox="1"/>
          <p:nvPr/>
        </p:nvSpPr>
        <p:spPr>
          <a:xfrm>
            <a:off x="7761709" y="1629719"/>
            <a:ext cx="531455" cy="288147"/>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64%</a:t>
            </a:r>
          </a:p>
        </p:txBody>
      </p:sp>
      <p:sp>
        <p:nvSpPr>
          <p:cNvPr id="29"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pic>
        <p:nvPicPr>
          <p:cNvPr id="31" name="Image 30" descr="Une image contenant signe, extérieur, texte, ciel&#10;&#10;Description générée automatiquement">
            <a:extLst>
              <a:ext uri="{FF2B5EF4-FFF2-40B4-BE49-F238E27FC236}">
                <a16:creationId xmlns:a16="http://schemas.microsoft.com/office/drawing/2014/main" id="{1BCABF27-B233-4EBE-92FD-ADC182519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206" y="5386163"/>
            <a:ext cx="317181" cy="279913"/>
          </a:xfrm>
          <a:prstGeom prst="rect">
            <a:avLst/>
          </a:prstGeom>
        </p:spPr>
      </p:pic>
      <p:pic>
        <p:nvPicPr>
          <p:cNvPr id="30" name="Image 29">
            <a:extLst>
              <a:ext uri="{FF2B5EF4-FFF2-40B4-BE49-F238E27FC236}">
                <a16:creationId xmlns:a16="http://schemas.microsoft.com/office/drawing/2014/main" id="{50F5AA2D-C271-48A1-9304-CF10890A85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107" y="49399"/>
            <a:ext cx="798776" cy="725555"/>
          </a:xfrm>
          <a:prstGeom prst="rect">
            <a:avLst/>
          </a:prstGeom>
        </p:spPr>
      </p:pic>
    </p:spTree>
    <p:extLst>
      <p:ext uri="{BB962C8B-B14F-4D97-AF65-F5344CB8AC3E}">
        <p14:creationId xmlns:p14="http://schemas.microsoft.com/office/powerpoint/2010/main" val="3052527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L’IMAGE associée aux TC en Isère, selon la zone </a:t>
            </a:r>
            <a:r>
              <a:rPr lang="fr-FR" sz="1400" b="0" dirty="0"/>
              <a:t>(base répondants)</a:t>
            </a:r>
          </a:p>
        </p:txBody>
      </p:sp>
      <p:sp>
        <p:nvSpPr>
          <p:cNvPr id="23" name="Espace réservé du numéro de diapositive 4"/>
          <p:cNvSpPr>
            <a:spLocks noGrp="1"/>
          </p:cNvSpPr>
          <p:nvPr>
            <p:ph type="sldNum" sz="quarter" idx="12"/>
          </p:nvPr>
        </p:nvSpPr>
        <p:spPr>
          <a:xfrm>
            <a:off x="9504000" y="6624000"/>
            <a:ext cx="396000" cy="18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52F7E0-EA37-4E6C-905D-5387D5601DFD}" type="slidenum">
              <a:rPr kumimoji="0" lang="fr-FR"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graphicFrame>
        <p:nvGraphicFramePr>
          <p:cNvPr id="12" name="Graphique 11"/>
          <p:cNvGraphicFramePr/>
          <p:nvPr>
            <p:extLst>
              <p:ext uri="{D42A27DB-BD31-4B8C-83A1-F6EECF244321}">
                <p14:modId xmlns:p14="http://schemas.microsoft.com/office/powerpoint/2010/main" val="1254453636"/>
              </p:ext>
            </p:extLst>
          </p:nvPr>
        </p:nvGraphicFramePr>
        <p:xfrm>
          <a:off x="987788" y="1645962"/>
          <a:ext cx="8255689" cy="378603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9"/>
          <p:cNvSpPr txBox="1">
            <a:spLocks noChangeArrowheads="1"/>
          </p:cNvSpPr>
          <p:nvPr/>
        </p:nvSpPr>
        <p:spPr bwMode="auto">
          <a:xfrm>
            <a:off x="788840" y="5626130"/>
            <a:ext cx="8967159" cy="738664"/>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252000">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R="0" lvl="0" algn="just" defTabSz="914400" rtl="0" eaLnBrk="1" fontAlgn="auto" latinLnBrk="0" hangingPunct="1">
              <a:lnSpc>
                <a:spcPct val="100000"/>
              </a:lnSpc>
              <a:spcBef>
                <a:spcPts val="0"/>
              </a:spcBef>
              <a:spcAft>
                <a:spcPts val="0"/>
              </a:spcAft>
              <a:buClr>
                <a:srgbClr val="C25FB0"/>
              </a:buClr>
              <a:buSzPct val="115000"/>
              <a:tabLst/>
              <a:defRPr/>
            </a:pPr>
            <a:r>
              <a:rPr lang="fr-FR" sz="1400" kern="0" dirty="0">
                <a:solidFill>
                  <a:srgbClr val="000000"/>
                </a:solidFill>
                <a:latin typeface="Calibri"/>
                <a:sym typeface="Wingdings" panose="05000000000000000000" pitchFamily="2" charset="2"/>
              </a:rPr>
              <a:t> En zone 1 les résidents se distinguent très positivement vs en zones 2 et 3 où les TC accusent un déficit d’opinions positives notamment sur la desserte de la zone d’habitation et le gain de temps. Les opinions en zones 2 et 3 convergent</a:t>
            </a:r>
          </a:p>
          <a:p>
            <a:pPr marR="0" lvl="0" algn="just" defTabSz="914400" rtl="0" eaLnBrk="1" fontAlgn="auto" latinLnBrk="0" hangingPunct="1">
              <a:lnSpc>
                <a:spcPct val="100000"/>
              </a:lnSpc>
              <a:spcBef>
                <a:spcPts val="0"/>
              </a:spcBef>
              <a:spcAft>
                <a:spcPts val="0"/>
              </a:spcAft>
              <a:buClr>
                <a:srgbClr val="C25FB0"/>
              </a:buClr>
              <a:buSzPct val="115000"/>
              <a:tabLst/>
              <a:defRPr/>
            </a:pPr>
            <a:r>
              <a:rPr lang="fr-FR" sz="1400" kern="0" dirty="0">
                <a:solidFill>
                  <a:srgbClr val="000000"/>
                </a:solidFill>
                <a:latin typeface="Calibri"/>
                <a:sym typeface="Wingdings" panose="05000000000000000000" pitchFamily="2" charset="2"/>
              </a:rPr>
              <a:t> Rappel : 84% des usagers sont satisfaits des TC vs 51% les non usagers</a:t>
            </a:r>
          </a:p>
        </p:txBody>
      </p:sp>
      <p:sp>
        <p:nvSpPr>
          <p:cNvPr id="18" name="Triangle isocèle 17"/>
          <p:cNvSpPr/>
          <p:nvPr/>
        </p:nvSpPr>
        <p:spPr>
          <a:xfrm rot="5400000">
            <a:off x="330006" y="5936397"/>
            <a:ext cx="738077" cy="179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453711" y="831806"/>
            <a:ext cx="89985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F03A88"/>
                </a:solidFill>
                <a:latin typeface="Arial Narrow" pitchFamily="34" charset="0"/>
              </a:defRPr>
            </a:lvl1pPr>
            <a:lvl2pPr marL="742950" indent="-285750" eaLnBrk="0" hangingPunct="0">
              <a:defRPr sz="1200">
                <a:solidFill>
                  <a:srgbClr val="F03A88"/>
                </a:solidFill>
                <a:latin typeface="Arial Narrow" pitchFamily="34" charset="0"/>
              </a:defRPr>
            </a:lvl2pPr>
            <a:lvl3pPr marL="1143000" indent="-228600" eaLnBrk="0" hangingPunct="0">
              <a:defRPr sz="1200">
                <a:solidFill>
                  <a:srgbClr val="F03A88"/>
                </a:solidFill>
                <a:latin typeface="Arial Narrow" pitchFamily="34" charset="0"/>
              </a:defRPr>
            </a:lvl3pPr>
            <a:lvl4pPr marL="1600200" indent="-228600" eaLnBrk="0" hangingPunct="0">
              <a:defRPr sz="1200">
                <a:solidFill>
                  <a:srgbClr val="F03A88"/>
                </a:solidFill>
                <a:latin typeface="Arial Narrow" pitchFamily="34" charset="0"/>
              </a:defRPr>
            </a:lvl4pPr>
            <a:lvl5pPr marL="2057400" indent="-228600" eaLnBrk="0" hangingPunct="0">
              <a:defRPr sz="1200">
                <a:solidFill>
                  <a:srgbClr val="F03A88"/>
                </a:solidFill>
                <a:latin typeface="Arial Narrow" pitchFamily="34" charset="0"/>
              </a:defRPr>
            </a:lvl5pPr>
            <a:lvl6pPr marL="2514600" indent="-228600" algn="ctr" eaLnBrk="0" fontAlgn="base" hangingPunct="0">
              <a:spcBef>
                <a:spcPct val="50000"/>
              </a:spcBef>
              <a:spcAft>
                <a:spcPct val="0"/>
              </a:spcAft>
              <a:defRPr sz="1200">
                <a:solidFill>
                  <a:srgbClr val="F03A88"/>
                </a:solidFill>
                <a:latin typeface="Arial Narrow" pitchFamily="34" charset="0"/>
              </a:defRPr>
            </a:lvl6pPr>
            <a:lvl7pPr marL="2971800" indent="-228600" algn="ctr" eaLnBrk="0" fontAlgn="base" hangingPunct="0">
              <a:spcBef>
                <a:spcPct val="50000"/>
              </a:spcBef>
              <a:spcAft>
                <a:spcPct val="0"/>
              </a:spcAft>
              <a:defRPr sz="1200">
                <a:solidFill>
                  <a:srgbClr val="F03A88"/>
                </a:solidFill>
                <a:latin typeface="Arial Narrow" pitchFamily="34" charset="0"/>
              </a:defRPr>
            </a:lvl7pPr>
            <a:lvl8pPr marL="3429000" indent="-228600" algn="ctr" eaLnBrk="0" fontAlgn="base" hangingPunct="0">
              <a:spcBef>
                <a:spcPct val="50000"/>
              </a:spcBef>
              <a:spcAft>
                <a:spcPct val="0"/>
              </a:spcAft>
              <a:defRPr sz="1200">
                <a:solidFill>
                  <a:srgbClr val="F03A88"/>
                </a:solidFill>
                <a:latin typeface="Arial Narrow" pitchFamily="34" charset="0"/>
              </a:defRPr>
            </a:lvl8pPr>
            <a:lvl9pPr marL="3886200" indent="-228600" algn="ctr" eaLnBrk="0" fontAlgn="base" hangingPunct="0">
              <a:spcBef>
                <a:spcPct val="50000"/>
              </a:spcBef>
              <a:spcAft>
                <a:spcPct val="0"/>
              </a:spcAft>
              <a:defRPr sz="1200">
                <a:solidFill>
                  <a:srgbClr val="F03A88"/>
                </a:solidFill>
                <a:latin typeface="Arial Narrow" pitchFamily="34" charset="0"/>
              </a:defRPr>
            </a:lvl9pPr>
          </a:lstStyle>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D´autres résidents de l´Isère nous ont donné leur opinion concernant les transports en commun en Isère. Vous concernant, au regard de vos besoins de déplacements, diriez-vous que les transports en commun dans votre zone d´habitation (bus/car, train, tram)                        </a:t>
            </a:r>
          </a:p>
          <a:p>
            <a:pPr marL="0" marR="0" lvl="0" indent="0" algn="l" defTabSz="914400" rtl="0" eaLnBrk="1" fontAlgn="auto" latinLnBrk="0" hangingPunct="1">
              <a:lnSpc>
                <a:spcPct val="100000"/>
              </a:lnSpc>
              <a:spcBef>
                <a:spcPts val="0"/>
              </a:spcBef>
              <a:spcAft>
                <a:spcPts val="0"/>
              </a:spcAft>
              <a:buClr>
                <a:srgbClr val="C25FB0"/>
              </a:buClr>
              <a:buSzPct val="115000"/>
              <a:buFontTx/>
              <a:buNone/>
              <a:tabLst/>
              <a:defRPr/>
            </a:pPr>
            <a:r>
              <a:rPr kumimoji="0" lang="fr-FR" sz="1200" b="0" i="1" u="none" strike="noStrike" kern="1200" cap="none" spc="0" normalizeH="0" baseline="0" noProof="0" dirty="0">
                <a:ln>
                  <a:noFill/>
                </a:ln>
                <a:solidFill>
                  <a:schemeClr val="tx1"/>
                </a:solidFill>
                <a:effectLst/>
                <a:uLnTx/>
                <a:uFillTx/>
                <a:latin typeface="Calibri"/>
                <a:ea typeface="+mn-ea"/>
                <a:cs typeface="+mn-cs"/>
              </a:rPr>
              <a:t> </a:t>
            </a:r>
            <a:r>
              <a:rPr kumimoji="0" lang="fr-FR" sz="1200" b="0" i="0" u="none" strike="noStrike" kern="1200" cap="none" spc="0" normalizeH="0" baseline="0" noProof="0" dirty="0">
                <a:ln>
                  <a:noFill/>
                </a:ln>
                <a:solidFill>
                  <a:schemeClr val="tx1"/>
                </a:solidFill>
                <a:effectLst/>
                <a:uLnTx/>
                <a:uFillTx/>
                <a:latin typeface="Calibri"/>
                <a:ea typeface="+mn-ea"/>
                <a:cs typeface="+mn-cs"/>
              </a:rPr>
              <a:t>(base +/- 800p </a:t>
            </a:r>
            <a:r>
              <a:rPr kumimoji="0" lang="fr-FR" sz="1200" b="1" i="0" u="none" strike="noStrike" kern="1200" cap="none" spc="0" normalizeH="0" baseline="0" noProof="0" dirty="0">
                <a:ln>
                  <a:noFill/>
                </a:ln>
                <a:solidFill>
                  <a:schemeClr val="tx1"/>
                </a:solidFill>
                <a:effectLst/>
                <a:uLnTx/>
                <a:uFillTx/>
                <a:latin typeface="Calibri"/>
                <a:ea typeface="+mn-ea"/>
                <a:cs typeface="+mn-cs"/>
              </a:rPr>
              <a:t>hors non réponse</a:t>
            </a:r>
            <a:r>
              <a:rPr kumimoji="0" lang="fr-FR" sz="1200" b="0" i="0" u="none" strike="noStrike" kern="1200" cap="none" spc="0" normalizeH="0" baseline="0" noProof="0" dirty="0">
                <a:ln>
                  <a:noFill/>
                </a:ln>
                <a:solidFill>
                  <a:schemeClr val="tx1"/>
                </a:solidFill>
                <a:effectLst/>
                <a:uLnTx/>
                <a:uFillTx/>
                <a:latin typeface="Calibri"/>
                <a:ea typeface="+mn-ea"/>
                <a:cs typeface="+mn-cs"/>
              </a:rPr>
              <a:t>)</a:t>
            </a:r>
            <a:endParaRPr kumimoji="0" lang="fr-FR" sz="1200" b="0" i="1" u="none" strike="noStrike" kern="0" cap="none" spc="0" normalizeH="0" baseline="0" noProof="0" dirty="0">
              <a:ln>
                <a:noFill/>
              </a:ln>
              <a:solidFill>
                <a:schemeClr val="tx1"/>
              </a:solidFill>
              <a:effectLst/>
              <a:uLnTx/>
              <a:uFillTx/>
              <a:latin typeface="Calibri"/>
              <a:ea typeface="+mn-ea"/>
              <a:cs typeface="+mn-cs"/>
            </a:endParaRPr>
          </a:p>
        </p:txBody>
      </p:sp>
      <p:sp>
        <p:nvSpPr>
          <p:cNvPr id="29" name="ZoneTexte 28"/>
          <p:cNvSpPr txBox="1"/>
          <p:nvPr/>
        </p:nvSpPr>
        <p:spPr>
          <a:xfrm>
            <a:off x="753298" y="2593150"/>
            <a:ext cx="795257" cy="241980"/>
          </a:xfrm>
          <a:prstGeom prst="rect">
            <a:avLst/>
          </a:prstGeom>
          <a:solidFill>
            <a:srgbClr val="009900"/>
          </a:solidFill>
          <a:scene3d>
            <a:camera prst="orthographicFront"/>
            <a:lightRig rig="threePt" dir="t"/>
          </a:scene3d>
          <a:sp3d>
            <a:bevelT/>
          </a:sp3d>
        </p:spPr>
        <p:txBody>
          <a:bodyPr wrap="square" lIns="0" tIns="36000" rIns="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white"/>
                </a:solidFill>
                <a:effectLst/>
                <a:uLnTx/>
                <a:uFillTx/>
                <a:latin typeface="Calibri"/>
                <a:ea typeface="+mn-ea"/>
                <a:cs typeface="+mn-cs"/>
              </a:rPr>
              <a:t>% d’accord</a:t>
            </a:r>
          </a:p>
        </p:txBody>
      </p:sp>
      <p:sp>
        <p:nvSpPr>
          <p:cNvPr id="30" name="Espace réservé du pied de page 5"/>
          <p:cNvSpPr txBox="1">
            <a:spLocks/>
          </p:cNvSpPr>
          <p:nvPr/>
        </p:nvSpPr>
        <p:spPr>
          <a:xfrm>
            <a:off x="6253983" y="6639419"/>
            <a:ext cx="2989494" cy="21858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Calibri"/>
                <a:ea typeface="+mn-ea"/>
                <a:cs typeface="+mn-cs"/>
              </a:rPr>
              <a:t>MV2 Etude Mobilités des Isérois V2 sept 2019</a:t>
            </a:r>
          </a:p>
        </p:txBody>
      </p:sp>
      <p:pic>
        <p:nvPicPr>
          <p:cNvPr id="10" name="Image 9">
            <a:extLst>
              <a:ext uri="{FF2B5EF4-FFF2-40B4-BE49-F238E27FC236}">
                <a16:creationId xmlns:a16="http://schemas.microsoft.com/office/drawing/2014/main" id="{A0C68BF7-7609-4204-9084-61ECB43D87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418" y="75813"/>
            <a:ext cx="798776" cy="725555"/>
          </a:xfrm>
          <a:prstGeom prst="rect">
            <a:avLst/>
          </a:prstGeom>
        </p:spPr>
      </p:pic>
    </p:spTree>
    <p:extLst>
      <p:ext uri="{BB962C8B-B14F-4D97-AF65-F5344CB8AC3E}">
        <p14:creationId xmlns:p14="http://schemas.microsoft.com/office/powerpoint/2010/main" val="4260933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7">
      <a:dk1>
        <a:srgbClr val="000000"/>
      </a:dk1>
      <a:lt1>
        <a:sysClr val="window" lastClr="FFFFFF"/>
      </a:lt1>
      <a:dk2>
        <a:srgbClr val="0070C0"/>
      </a:dk2>
      <a:lt2>
        <a:srgbClr val="B4E27F"/>
      </a:lt2>
      <a:accent1>
        <a:srgbClr val="F90791"/>
      </a:accent1>
      <a:accent2>
        <a:srgbClr val="199CFF"/>
      </a:accent2>
      <a:accent3>
        <a:srgbClr val="7FDE0C"/>
      </a:accent3>
      <a:accent4>
        <a:srgbClr val="FF0000"/>
      </a:accent4>
      <a:accent5>
        <a:srgbClr val="A769CE"/>
      </a:accent5>
      <a:accent6>
        <a:srgbClr val="7F7BB1"/>
      </a:accent6>
      <a:hlink>
        <a:srgbClr val="ACACAC"/>
      </a:hlink>
      <a:folHlink>
        <a:srgbClr val="ACACAC"/>
      </a:folHlink>
    </a:clrScheme>
    <a:fontScheme name="Maxiphon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V2">
    <a:dk1>
      <a:srgbClr val="757575"/>
    </a:dk1>
    <a:lt1>
      <a:srgbClr val="FFFFFF"/>
    </a:lt1>
    <a:dk2>
      <a:srgbClr val="E30040"/>
    </a:dk2>
    <a:lt2>
      <a:srgbClr val="E5D1F3"/>
    </a:lt2>
    <a:accent1>
      <a:srgbClr val="44A2CC"/>
    </a:accent1>
    <a:accent2>
      <a:srgbClr val="ED6189"/>
    </a:accent2>
    <a:accent3>
      <a:srgbClr val="E12CC4"/>
    </a:accent3>
    <a:accent4>
      <a:srgbClr val="A769CE"/>
    </a:accent4>
    <a:accent5>
      <a:srgbClr val="E7255C"/>
    </a:accent5>
    <a:accent6>
      <a:srgbClr val="7F7BB1"/>
    </a:accent6>
    <a:hlink>
      <a:srgbClr val="ACACAC"/>
    </a:hlink>
    <a:folHlink>
      <a:srgbClr val="ACACAC"/>
    </a:folHlink>
  </a:clrScheme>
  <a:fontScheme name="MV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V2">
    <a:dk1>
      <a:srgbClr val="757575"/>
    </a:dk1>
    <a:lt1>
      <a:srgbClr val="FFFFFF"/>
    </a:lt1>
    <a:dk2>
      <a:srgbClr val="E30040"/>
    </a:dk2>
    <a:lt2>
      <a:srgbClr val="E5D1F3"/>
    </a:lt2>
    <a:accent1>
      <a:srgbClr val="44A2CC"/>
    </a:accent1>
    <a:accent2>
      <a:srgbClr val="ED6189"/>
    </a:accent2>
    <a:accent3>
      <a:srgbClr val="E12CC4"/>
    </a:accent3>
    <a:accent4>
      <a:srgbClr val="A769CE"/>
    </a:accent4>
    <a:accent5>
      <a:srgbClr val="E7255C"/>
    </a:accent5>
    <a:accent6>
      <a:srgbClr val="7F7BB1"/>
    </a:accent6>
    <a:hlink>
      <a:srgbClr val="ACACAC"/>
    </a:hlink>
    <a:folHlink>
      <a:srgbClr val="ACACAC"/>
    </a:folHlink>
  </a:clrScheme>
  <a:fontScheme name="MV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50772</TotalTime>
  <Words>2065</Words>
  <Application>Microsoft Office PowerPoint</Application>
  <PresentationFormat>Format A4 (210 x 297 mm)</PresentationFormat>
  <Paragraphs>292</Paragraphs>
  <Slides>22</Slides>
  <Notes>9</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Titres des diapositives</vt:lpstr>
      </vt:variant>
      <vt:variant>
        <vt:i4>22</vt:i4>
      </vt:variant>
      <vt:variant>
        <vt:lpstr>Diaporamas personnalisés</vt:lpstr>
      </vt:variant>
      <vt:variant>
        <vt:i4>1</vt:i4>
      </vt:variant>
    </vt:vector>
  </HeadingPairs>
  <TitlesOfParts>
    <vt:vector size="29" baseType="lpstr">
      <vt:lpstr>Arial</vt:lpstr>
      <vt:lpstr>Calibri</vt:lpstr>
      <vt:lpstr>Courier New</vt:lpstr>
      <vt:lpstr>Tahoma</vt:lpstr>
      <vt:lpstr>Wingdings</vt:lpstr>
      <vt:lpstr>Thème Office</vt:lpstr>
      <vt:lpstr>Présentation PowerPoint</vt:lpstr>
      <vt:lpstr>METHODOLOGIE</vt:lpstr>
      <vt:lpstr>Présentation PowerPoint</vt:lpstr>
      <vt:lpstr>L’équipement mobilité des ménages utilisé au moins 1 fois/mois</vt:lpstr>
      <vt:lpstr>Présentation PowerPoint</vt:lpstr>
      <vt:lpstr>Présentation PowerPoint</vt:lpstr>
      <vt:lpstr>La SATISFACTION globale associée aux TC en Isère</vt:lpstr>
      <vt:lpstr>L’IMAGE associée aux TC en Isère (base répondants)</vt:lpstr>
      <vt:lpstr>L’IMAGE associée aux TC en Isère, selon la zone (base répondants)</vt:lpstr>
      <vt:lpstr>L’usage des TC par les actifs</vt:lpstr>
      <vt:lpstr>Les raisons de non prise des TC pour Domicile-Travail</vt:lpstr>
      <vt:lpstr>La fréquence d’utilisation des modes de transport</vt:lpstr>
      <vt:lpstr>L’usage des transports collectifs est corrélé à la zone et son offre</vt:lpstr>
      <vt:lpstr>Pourquoi utilise t-on les TC ?</vt:lpstr>
      <vt:lpstr>Les dispositifs incitatifs à prendre les TC en remplacement de la voiture, pour les non usagers</vt:lpstr>
      <vt:lpstr>Le covoiturage : les pratiques associées</vt:lpstr>
      <vt:lpstr>Le covoiturage : intérêt et valeur incitative des dispositifs</vt:lpstr>
      <vt:lpstr>Présentation PowerPoint</vt:lpstr>
      <vt:lpstr>Opinions sur la modulation du Versement Mobilité</vt:lpstr>
      <vt:lpstr>Les conditions à respecter pour la réorganisation des transports</vt:lpstr>
      <vt:lpstr>Présentation PowerPoint</vt:lpstr>
      <vt:lpstr>Les mesures incitatives envers les administrés</vt:lpstr>
      <vt:lpstr>Diaporama personnalisé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Tess Clarissou</dc:creator>
  <cp:lastModifiedBy>Joussellin Edouard</cp:lastModifiedBy>
  <cp:revision>2735</cp:revision>
  <cp:lastPrinted>2019-09-09T10:29:02Z</cp:lastPrinted>
  <dcterms:created xsi:type="dcterms:W3CDTF">2010-11-22T15:17:03Z</dcterms:created>
  <dcterms:modified xsi:type="dcterms:W3CDTF">2019-10-03T14:01:14Z</dcterms:modified>
</cp:coreProperties>
</file>